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338" r:id="rId4"/>
    <p:sldId id="339" r:id="rId5"/>
    <p:sldId id="340" r:id="rId6"/>
    <p:sldId id="341" r:id="rId7"/>
    <p:sldId id="373" r:id="rId8"/>
    <p:sldId id="344" r:id="rId9"/>
    <p:sldId id="345" r:id="rId10"/>
    <p:sldId id="260" r:id="rId11"/>
    <p:sldId id="261" r:id="rId12"/>
    <p:sldId id="346" r:id="rId13"/>
    <p:sldId id="347" r:id="rId14"/>
    <p:sldId id="350" r:id="rId15"/>
    <p:sldId id="377" r:id="rId16"/>
    <p:sldId id="348" r:id="rId17"/>
    <p:sldId id="349" r:id="rId18"/>
    <p:sldId id="351" r:id="rId19"/>
    <p:sldId id="352" r:id="rId20"/>
    <p:sldId id="353" r:id="rId21"/>
    <p:sldId id="354" r:id="rId22"/>
    <p:sldId id="356" r:id="rId23"/>
    <p:sldId id="357" r:id="rId24"/>
    <p:sldId id="374" r:id="rId25"/>
    <p:sldId id="358" r:id="rId26"/>
    <p:sldId id="359" r:id="rId27"/>
    <p:sldId id="360" r:id="rId28"/>
    <p:sldId id="280" r:id="rId29"/>
    <p:sldId id="323" r:id="rId30"/>
    <p:sldId id="324" r:id="rId31"/>
    <p:sldId id="361" r:id="rId32"/>
    <p:sldId id="363" r:id="rId33"/>
    <p:sldId id="378" r:id="rId34"/>
    <p:sldId id="375" r:id="rId35"/>
    <p:sldId id="365" r:id="rId36"/>
    <p:sldId id="371" r:id="rId37"/>
    <p:sldId id="366" r:id="rId38"/>
    <p:sldId id="370" r:id="rId39"/>
    <p:sldId id="369" r:id="rId40"/>
    <p:sldId id="367" r:id="rId41"/>
    <p:sldId id="376" r:id="rId42"/>
    <p:sldId id="372" r:id="rId43"/>
    <p:sldId id="273" r:id="rId4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7DC90880-E8BE-490A-B8D5-55DD7F51EDA2}">
          <p14:sldIdLst>
            <p14:sldId id="256"/>
          </p14:sldIdLst>
        </p14:section>
        <p14:section name="Топологии сети" id="{AEE0B8D3-A69E-4239-99DC-402E1B414786}">
          <p14:sldIdLst>
            <p14:sldId id="257"/>
            <p14:sldId id="338"/>
            <p14:sldId id="339"/>
            <p14:sldId id="340"/>
            <p14:sldId id="341"/>
          </p14:sldIdLst>
        </p14:section>
        <p14:section name="Широковещательный шторм" id="{9F97EC3C-C17A-4802-9787-758AE4D8D2FA}">
          <p14:sldIdLst>
            <p14:sldId id="373"/>
            <p14:sldId id="344"/>
          </p14:sldIdLst>
        </p14:section>
        <p14:section name="STP" id="{C8B40FFB-50E0-43DF-B8F5-D09A0BA0CB0F}">
          <p14:sldIdLst>
            <p14:sldId id="345"/>
            <p14:sldId id="260"/>
            <p14:sldId id="261"/>
            <p14:sldId id="346"/>
            <p14:sldId id="347"/>
            <p14:sldId id="350"/>
            <p14:sldId id="377"/>
            <p14:sldId id="348"/>
            <p14:sldId id="349"/>
          </p14:sldIdLst>
        </p14:section>
        <p14:section name="RSTP" id="{65262F5D-82AC-4D12-9158-368B52931765}">
          <p14:sldIdLst>
            <p14:sldId id="351"/>
            <p14:sldId id="352"/>
          </p14:sldIdLst>
        </p14:section>
        <p14:section name="PVST" id="{29928B5D-63D3-4DCF-A050-47979DD1FD3F}">
          <p14:sldIdLst>
            <p14:sldId id="353"/>
          </p14:sldIdLst>
        </p14:section>
        <p14:section name="MSTP" id="{2BB24AF2-E560-4575-B83D-F0065ABC9DDA}">
          <p14:sldIdLst>
            <p14:sldId id="354"/>
            <p14:sldId id="356"/>
          </p14:sldIdLst>
        </p14:section>
        <p14:section name="Агрегация каналов" id="{09F91D5B-8086-42F9-AB90-3A036AAB77A9}">
          <p14:sldIdLst>
            <p14:sldId id="357"/>
          </p14:sldIdLst>
        </p14:section>
        <p14:section name="Сегментация сети (VLAN)" id="{07B0816A-067F-4EC7-8FC3-27C26FE9278B}">
          <p14:sldIdLst>
            <p14:sldId id="374"/>
            <p14:sldId id="358"/>
            <p14:sldId id="359"/>
            <p14:sldId id="360"/>
            <p14:sldId id="280"/>
            <p14:sldId id="323"/>
            <p14:sldId id="324"/>
            <p14:sldId id="361"/>
            <p14:sldId id="363"/>
            <p14:sldId id="378"/>
          </p14:sldIdLst>
        </p14:section>
        <p14:section name="Вектора атак на канальном уровне" id="{B0679F70-8D88-4740-BE9C-7FCF58AE91E6}">
          <p14:sldIdLst>
            <p14:sldId id="375"/>
            <p14:sldId id="365"/>
            <p14:sldId id="371"/>
            <p14:sldId id="366"/>
            <p14:sldId id="370"/>
            <p14:sldId id="369"/>
            <p14:sldId id="367"/>
          </p14:sldIdLst>
        </p14:section>
        <p14:section name="Широковещательный домен" id="{4B36B28E-A83B-4347-8EF1-8C57EAAB18C8}">
          <p14:sldIdLst>
            <p14:sldId id="376"/>
            <p14:sldId id="372"/>
          </p14:sldIdLst>
        </p14:section>
        <p14:section name="Раздел по умолчанию" id="{C74C6E3D-F482-4502-B141-3E7428D5EE78}">
          <p14:sldIdLst>
            <p14:sldId id="273"/>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6F8"/>
    <a:srgbClr val="E165A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Светлый стиль 2 - акцент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9843" autoAdjust="0"/>
  </p:normalViewPr>
  <p:slideViewPr>
    <p:cSldViewPr snapToGrid="0" showGuides="1">
      <p:cViewPr>
        <p:scale>
          <a:sx n="66" d="100"/>
          <a:sy n="66" d="100"/>
        </p:scale>
        <p:origin x="-1080" y="-302"/>
      </p:cViewPr>
      <p:guideLst>
        <p:guide orient="horz" pos="2160"/>
        <p:guide pos="384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1B6AB-B694-4E86-8873-690B1D1AAE4C}" type="datetimeFigureOut">
              <a:rPr lang="ru-RU" smtClean="0"/>
              <a:t>26.04.2022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A2E60-5E3E-4AAB-B5EC-6CA89797E6E9}" type="slidenum">
              <a:rPr lang="ru-RU" smtClean="0"/>
              <a:t>‹#›</a:t>
            </a:fld>
            <a:endParaRPr lang="ru-RU"/>
          </a:p>
        </p:txBody>
      </p:sp>
    </p:spTree>
    <p:extLst>
      <p:ext uri="{BB962C8B-B14F-4D97-AF65-F5344CB8AC3E}">
        <p14:creationId xmlns:p14="http://schemas.microsoft.com/office/powerpoint/2010/main" val="4165552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atraining.ru/gvrp-garp-vlan-registration-protocol/"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www.atraining.ru/garp-generic-attribute-registration-protocol/" TargetMode="External"/><Relationship Id="rId4" Type="http://schemas.openxmlformats.org/officeDocument/2006/relationships/hyperlink" Target="https://www.atraining.ru/8021q-80211e-trunk-vlan-priority-header/"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1</a:t>
            </a:fld>
            <a:endParaRPr lang="ru-RU"/>
          </a:p>
        </p:txBody>
      </p:sp>
    </p:spTree>
    <p:extLst>
      <p:ext uri="{BB962C8B-B14F-4D97-AF65-F5344CB8AC3E}">
        <p14:creationId xmlns:p14="http://schemas.microsoft.com/office/powerpoint/2010/main" val="4128574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b="0" baseline="0" dirty="0" smtClean="0"/>
              <a:t>Выбор корневого моста</a:t>
            </a:r>
          </a:p>
          <a:p>
            <a:r>
              <a:rPr lang="ru-RU" b="0" baseline="0" dirty="0" smtClean="0"/>
              <a:t>Корневым становится коммутатор с наименьшим идентификатором моста (</a:t>
            </a:r>
            <a:r>
              <a:rPr lang="ru-RU" b="0" baseline="0" dirty="0" err="1" smtClean="0"/>
              <a:t>Bridge</a:t>
            </a:r>
            <a:r>
              <a:rPr lang="ru-RU" b="0" baseline="0" dirty="0" smtClean="0"/>
              <a:t> ID).</a:t>
            </a:r>
          </a:p>
          <a:p>
            <a:r>
              <a:rPr lang="ru-RU" b="0" baseline="0" dirty="0" smtClean="0"/>
              <a:t>Только один коммутатор может быть корневым. Для того чтобы выбрать корневой коммутатор, все</a:t>
            </a:r>
            <a:r>
              <a:rPr lang="en-US" b="0" baseline="0" dirty="0" smtClean="0"/>
              <a:t> </a:t>
            </a:r>
            <a:r>
              <a:rPr lang="ru-RU" b="0" baseline="0" dirty="0" smtClean="0"/>
              <a:t>коммутаторы отправляют сообщения BPDU, указывая себя в качестве корневого коммутатора. Если</a:t>
            </a:r>
            <a:r>
              <a:rPr lang="en-US" b="0" baseline="0" dirty="0" smtClean="0"/>
              <a:t> </a:t>
            </a:r>
            <a:r>
              <a:rPr lang="ru-RU" b="0" baseline="0" dirty="0" smtClean="0"/>
              <a:t>коммутатор получает BPDU от коммутатора с меньшим </a:t>
            </a:r>
            <a:r>
              <a:rPr lang="ru-RU" b="0" baseline="0" dirty="0" err="1" smtClean="0"/>
              <a:t>Bridge</a:t>
            </a:r>
            <a:r>
              <a:rPr lang="ru-RU" b="0" baseline="0" dirty="0" smtClean="0"/>
              <a:t> ID, то он перестает анонсировать</a:t>
            </a:r>
            <a:r>
              <a:rPr lang="en-US" b="0" baseline="0" dirty="0" smtClean="0"/>
              <a:t> </a:t>
            </a:r>
            <a:r>
              <a:rPr lang="ru-RU" b="0" baseline="0" dirty="0" smtClean="0"/>
              <a:t>информацию о том, что он корневой и начинает передавать BPDU коммутатора с меньшим </a:t>
            </a:r>
            <a:r>
              <a:rPr lang="ru-RU" b="0" baseline="0" dirty="0" err="1" smtClean="0"/>
              <a:t>Bridge</a:t>
            </a:r>
            <a:r>
              <a:rPr lang="en-US" b="0" baseline="0" dirty="0" smtClean="0"/>
              <a:t> </a:t>
            </a:r>
            <a:r>
              <a:rPr lang="ru-RU" b="0" baseline="0" dirty="0" smtClean="0"/>
              <a:t>ID.</a:t>
            </a:r>
          </a:p>
          <a:p>
            <a:r>
              <a:rPr lang="ru-RU" b="0" baseline="0" dirty="0" smtClean="0"/>
              <a:t>В итоге только один коммутатор останется корневым и будет передавать BPDU.</a:t>
            </a:r>
          </a:p>
          <a:p>
            <a:r>
              <a:rPr lang="ru-RU" b="0" baseline="0" dirty="0" smtClean="0"/>
              <a:t>Изначально </a:t>
            </a:r>
            <a:r>
              <a:rPr lang="ru-RU" b="0" baseline="0" dirty="0" err="1" smtClean="0"/>
              <a:t>Bridge</a:t>
            </a:r>
            <a:r>
              <a:rPr lang="ru-RU" b="0" baseline="0" dirty="0" smtClean="0"/>
              <a:t> ID состоял из двух полей:</a:t>
            </a:r>
          </a:p>
          <a:p>
            <a:r>
              <a:rPr lang="ru-RU" b="0" baseline="0" dirty="0" smtClean="0"/>
              <a:t>■ Приоритет — поле, которое позволяет административно влиять на выборы корневого</a:t>
            </a:r>
            <a:r>
              <a:rPr lang="en-US" b="0" baseline="0" dirty="0" smtClean="0"/>
              <a:t> </a:t>
            </a:r>
            <a:r>
              <a:rPr lang="ru-RU" b="0" baseline="0" dirty="0" smtClean="0"/>
              <a:t>коммутатора. Размер — 2 байта,</a:t>
            </a:r>
          </a:p>
          <a:p>
            <a:r>
              <a:rPr lang="ru-RU" b="0" baseline="0" dirty="0" smtClean="0"/>
              <a:t>■ MAC-адрес — используется как уникальный идентификатор, который, в случае</a:t>
            </a:r>
            <a:r>
              <a:rPr lang="en-US" b="0" baseline="0" dirty="0" smtClean="0"/>
              <a:t> </a:t>
            </a:r>
            <a:r>
              <a:rPr lang="ru-RU" b="0" baseline="0" dirty="0" smtClean="0"/>
              <a:t>совпадения значений приоритетов, позволяет выбрать корневой коммутатор. Так как</a:t>
            </a:r>
            <a:r>
              <a:rPr lang="en-US" b="0" baseline="0" dirty="0" smtClean="0"/>
              <a:t> </a:t>
            </a:r>
            <a:r>
              <a:rPr lang="ru-RU" b="0" baseline="0" dirty="0" smtClean="0"/>
              <a:t>MAC-адреса уникальны, то и </a:t>
            </a:r>
            <a:r>
              <a:rPr lang="ru-RU" b="0" baseline="0" dirty="0" err="1" smtClean="0"/>
              <a:t>Bridge</a:t>
            </a:r>
            <a:r>
              <a:rPr lang="ru-RU" b="0" baseline="0" dirty="0" smtClean="0"/>
              <a:t> ID уникален, так что какой-то коммутатор</a:t>
            </a:r>
            <a:r>
              <a:rPr lang="en-US" b="0" baseline="0" dirty="0" smtClean="0"/>
              <a:t> </a:t>
            </a:r>
            <a:r>
              <a:rPr lang="ru-RU" b="0" baseline="0" dirty="0" smtClean="0"/>
              <a:t>обязательно станет корневым.</a:t>
            </a:r>
            <a:endParaRPr lang="ru-RU" b="0" dirty="0" smtClean="0"/>
          </a:p>
        </p:txBody>
      </p:sp>
      <p:sp>
        <p:nvSpPr>
          <p:cNvPr id="4" name="Номер слайда 3"/>
          <p:cNvSpPr>
            <a:spLocks noGrp="1"/>
          </p:cNvSpPr>
          <p:nvPr>
            <p:ph type="sldNum" sz="quarter" idx="10"/>
          </p:nvPr>
        </p:nvSpPr>
        <p:spPr/>
        <p:txBody>
          <a:bodyPr/>
          <a:lstStyle/>
          <a:p>
            <a:fld id="{80EA2E60-5E3E-4AAB-B5EC-6CA89797E6E9}" type="slidenum">
              <a:rPr lang="ru-RU" smtClean="0"/>
              <a:t>11</a:t>
            </a:fld>
            <a:endParaRPr lang="ru-RU"/>
          </a:p>
        </p:txBody>
      </p:sp>
    </p:spTree>
    <p:extLst>
      <p:ext uri="{BB962C8B-B14F-4D97-AF65-F5344CB8AC3E}">
        <p14:creationId xmlns:p14="http://schemas.microsoft.com/office/powerpoint/2010/main" val="3203746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Определение корневых портов</a:t>
            </a:r>
          </a:p>
          <a:p>
            <a:r>
              <a:rPr lang="ru-RU" sz="1200" b="0" i="0" kern="1200" dirty="0" smtClean="0">
                <a:solidFill>
                  <a:schemeClr val="tx1"/>
                </a:solidFill>
                <a:effectLst/>
                <a:latin typeface="+mn-lt"/>
                <a:ea typeface="+mn-ea"/>
                <a:cs typeface="+mn-cs"/>
              </a:rPr>
              <a:t>Порт коммутатора, который имеет кратчайший путь к корневому коммутатору, называется корневым портом. У любого не корневого коммутатора может быть только один корневой порт. Корневой порт выбирается на основе меньшего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Cost</a:t>
            </a:r>
            <a:r>
              <a:rPr lang="ru-RU" sz="1200" b="0" i="0" kern="1200" dirty="0" smtClean="0">
                <a:solidFill>
                  <a:schemeClr val="tx1"/>
                </a:solidFill>
                <a:effectLst/>
                <a:latin typeface="+mn-lt"/>
                <a:ea typeface="+mn-ea"/>
                <a:cs typeface="+mn-cs"/>
              </a:rPr>
              <a:t> - это общее значение стоимости всех </a:t>
            </a:r>
            <a:r>
              <a:rPr lang="ru-RU" sz="1200" b="0" i="0" kern="1200" dirty="0" err="1" smtClean="0">
                <a:solidFill>
                  <a:schemeClr val="tx1"/>
                </a:solidFill>
                <a:effectLst/>
                <a:latin typeface="+mn-lt"/>
                <a:ea typeface="+mn-ea"/>
                <a:cs typeface="+mn-cs"/>
              </a:rPr>
              <a:t>линков</a:t>
            </a:r>
            <a:r>
              <a:rPr lang="ru-RU" sz="1200" b="0" i="0" kern="1200" dirty="0" smtClean="0">
                <a:solidFill>
                  <a:schemeClr val="tx1"/>
                </a:solidFill>
                <a:effectLst/>
                <a:latin typeface="+mn-lt"/>
                <a:ea typeface="+mn-ea"/>
                <a:cs typeface="+mn-cs"/>
              </a:rPr>
              <a:t> до корневого коммутатора. Если стоимость </a:t>
            </a:r>
            <a:r>
              <a:rPr lang="ru-RU" sz="1200" b="0" i="0" kern="1200" dirty="0" err="1" smtClean="0">
                <a:solidFill>
                  <a:schemeClr val="tx1"/>
                </a:solidFill>
                <a:effectLst/>
                <a:latin typeface="+mn-lt"/>
                <a:ea typeface="+mn-ea"/>
                <a:cs typeface="+mn-cs"/>
              </a:rPr>
              <a:t>линков</a:t>
            </a:r>
            <a:r>
              <a:rPr lang="ru-RU" sz="1200" b="0" i="0" kern="1200" dirty="0" smtClean="0">
                <a:solidFill>
                  <a:schemeClr val="tx1"/>
                </a:solidFill>
                <a:effectLst/>
                <a:latin typeface="+mn-lt"/>
                <a:ea typeface="+mn-ea"/>
                <a:cs typeface="+mn-cs"/>
              </a:rPr>
              <a:t> до корневого коммутатора совпадает, то выбор корневого порта происходит на основе меньшего </a:t>
            </a:r>
            <a:r>
              <a:rPr lang="ru-RU" sz="1200" b="0" i="0" kern="1200" dirty="0" err="1" smtClean="0">
                <a:solidFill>
                  <a:schemeClr val="tx1"/>
                </a:solidFill>
                <a:effectLst/>
                <a:latin typeface="+mn-lt"/>
                <a:ea typeface="+mn-ea"/>
                <a:cs typeface="+mn-cs"/>
              </a:rPr>
              <a:t>Bridge</a:t>
            </a:r>
            <a:r>
              <a:rPr lang="ru-RU" sz="1200" b="0" i="0" kern="1200" dirty="0" smtClean="0">
                <a:solidFill>
                  <a:schemeClr val="tx1"/>
                </a:solidFill>
                <a:effectLst/>
                <a:latin typeface="+mn-lt"/>
                <a:ea typeface="+mn-ea"/>
                <a:cs typeface="+mn-cs"/>
              </a:rPr>
              <a:t> ID коммутатора. Если и </a:t>
            </a:r>
            <a:r>
              <a:rPr lang="ru-RU" sz="1200" b="0" i="0" kern="1200" dirty="0" err="1" smtClean="0">
                <a:solidFill>
                  <a:schemeClr val="tx1"/>
                </a:solidFill>
                <a:effectLst/>
                <a:latin typeface="+mn-lt"/>
                <a:ea typeface="+mn-ea"/>
                <a:cs typeface="+mn-cs"/>
              </a:rPr>
              <a:t>Bridge</a:t>
            </a:r>
            <a:r>
              <a:rPr lang="ru-RU" sz="1200" b="0" i="0" kern="1200" dirty="0" smtClean="0">
                <a:solidFill>
                  <a:schemeClr val="tx1"/>
                </a:solidFill>
                <a:effectLst/>
                <a:latin typeface="+mn-lt"/>
                <a:ea typeface="+mn-ea"/>
                <a:cs typeface="+mn-cs"/>
              </a:rPr>
              <a:t> ID коммутаторов до корневого коммутатора совпадает, то тогда корневой порт выбирается на основе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 ID.</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12</a:t>
            </a:fld>
            <a:endParaRPr lang="ru-RU"/>
          </a:p>
        </p:txBody>
      </p:sp>
    </p:spTree>
    <p:extLst>
      <p:ext uri="{BB962C8B-B14F-4D97-AF65-F5344CB8AC3E}">
        <p14:creationId xmlns:p14="http://schemas.microsoft.com/office/powerpoint/2010/main" val="1912168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Определение назначенных портов</a:t>
            </a:r>
          </a:p>
          <a:p>
            <a:r>
              <a:rPr lang="ru-RU" sz="1200" b="0" i="0" kern="1200" dirty="0" smtClean="0">
                <a:solidFill>
                  <a:schemeClr val="tx1"/>
                </a:solidFill>
                <a:effectLst/>
                <a:latin typeface="+mn-lt"/>
                <a:ea typeface="+mn-ea"/>
                <a:cs typeface="+mn-cs"/>
              </a:rPr>
              <a:t>Коммутатор в сегменте сети, имеющий наименьшее расстояние до корневого коммутатора, называется назначенным коммутатором (мостом). Порт этого коммутатора, который подключен к рассматриваемому сегменту сети называется назначенным портом. </a:t>
            </a:r>
          </a:p>
          <a:p>
            <a:r>
              <a:rPr lang="ru-RU" sz="1200" b="0" i="0" kern="1200" dirty="0" smtClean="0">
                <a:solidFill>
                  <a:schemeClr val="tx1"/>
                </a:solidFill>
                <a:effectLst/>
                <a:latin typeface="+mn-lt"/>
                <a:ea typeface="+mn-ea"/>
                <a:cs typeface="+mn-cs"/>
              </a:rPr>
              <a:t>Так же как и корневой порт выбирается на основе:</a:t>
            </a:r>
          </a:p>
          <a:p>
            <a:r>
              <a:rPr lang="ru-RU" sz="1200" b="0" i="0" kern="1200" dirty="0" smtClean="0">
                <a:solidFill>
                  <a:schemeClr val="tx1"/>
                </a:solidFill>
                <a:effectLst/>
                <a:latin typeface="+mn-lt"/>
                <a:ea typeface="+mn-ea"/>
                <a:cs typeface="+mn-cs"/>
              </a:rPr>
              <a:t>Меньшего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Path</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Cost</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Меньшего </a:t>
            </a:r>
            <a:r>
              <a:rPr lang="ru-RU" sz="1200" b="0" i="0" kern="1200" dirty="0" err="1" smtClean="0">
                <a:solidFill>
                  <a:schemeClr val="tx1"/>
                </a:solidFill>
                <a:effectLst/>
                <a:latin typeface="+mn-lt"/>
                <a:ea typeface="+mn-ea"/>
                <a:cs typeface="+mn-cs"/>
              </a:rPr>
              <a:t>Bridge</a:t>
            </a:r>
            <a:r>
              <a:rPr lang="ru-RU" sz="1200" b="0" i="0" kern="1200" dirty="0" smtClean="0">
                <a:solidFill>
                  <a:schemeClr val="tx1"/>
                </a:solidFill>
                <a:effectLst/>
                <a:latin typeface="+mn-lt"/>
                <a:ea typeface="+mn-ea"/>
                <a:cs typeface="+mn-cs"/>
              </a:rPr>
              <a:t> ID.</a:t>
            </a:r>
          </a:p>
          <a:p>
            <a:r>
              <a:rPr lang="ru-RU" sz="1200" b="0" i="0" kern="1200" dirty="0" smtClean="0">
                <a:solidFill>
                  <a:schemeClr val="tx1"/>
                </a:solidFill>
                <a:effectLst/>
                <a:latin typeface="+mn-lt"/>
                <a:ea typeface="+mn-ea"/>
                <a:cs typeface="+mn-cs"/>
              </a:rPr>
              <a:t>Меньшего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 ID.</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13</a:t>
            </a:fld>
            <a:endParaRPr lang="ru-RU"/>
          </a:p>
        </p:txBody>
      </p:sp>
    </p:spTree>
    <p:extLst>
      <p:ext uri="{BB962C8B-B14F-4D97-AF65-F5344CB8AC3E}">
        <p14:creationId xmlns:p14="http://schemas.microsoft.com/office/powerpoint/2010/main" val="3766104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После включения коммутаторов в сеть, по умолчанию каждый коммутатор считает себя корневым (</a:t>
            </a:r>
            <a:r>
              <a:rPr lang="ru-RU" dirty="0" err="1" smtClean="0"/>
              <a:t>root</a:t>
            </a:r>
            <a:r>
              <a:rPr lang="ru-RU" dirty="0" smtClean="0"/>
              <a:t>).</a:t>
            </a:r>
          </a:p>
          <a:p>
            <a:r>
              <a:rPr lang="ru-RU" dirty="0" smtClean="0"/>
              <a:t>Каждый коммутатор начинает посылать по всем портам конфигурационные </a:t>
            </a:r>
            <a:r>
              <a:rPr lang="ru-RU" dirty="0" err="1" smtClean="0"/>
              <a:t>Hello</a:t>
            </a:r>
            <a:r>
              <a:rPr lang="ru-RU" dirty="0" smtClean="0"/>
              <a:t> BPDU пакеты раз в 2 секунды.</a:t>
            </a:r>
          </a:p>
          <a:p>
            <a:endParaRPr lang="ru-RU" dirty="0" smtClean="0"/>
          </a:p>
          <a:p>
            <a:r>
              <a:rPr lang="ru-RU" dirty="0" smtClean="0"/>
              <a:t>Если мост получает BPDU с идентификатором моста (</a:t>
            </a:r>
            <a:r>
              <a:rPr lang="ru-RU" dirty="0" err="1" smtClean="0"/>
              <a:t>Bridge</a:t>
            </a:r>
            <a:r>
              <a:rPr lang="ru-RU" dirty="0" smtClean="0"/>
              <a:t> ID) меньшим, чем свой собственный, он прекращает генерировать свои BPDU и начинает ретранслировать BPDU с этим идентификатором. Таким образом в конце концов в этой сети </a:t>
            </a:r>
            <a:r>
              <a:rPr lang="ru-RU" dirty="0" err="1" smtClean="0"/>
              <a:t>Ethernet</a:t>
            </a:r>
            <a:r>
              <a:rPr lang="ru-RU" dirty="0" smtClean="0"/>
              <a:t> остаётся только один мост, который продолжает генерировать и передавать собственные BPDU. Он и становится корневым мостом (</a:t>
            </a:r>
            <a:r>
              <a:rPr lang="ru-RU" dirty="0" err="1" smtClean="0"/>
              <a:t>root</a:t>
            </a:r>
            <a:r>
              <a:rPr lang="ru-RU" dirty="0" smtClean="0"/>
              <a:t> </a:t>
            </a:r>
            <a:r>
              <a:rPr lang="ru-RU" dirty="0" err="1" smtClean="0"/>
              <a:t>bridge</a:t>
            </a:r>
            <a:r>
              <a:rPr lang="ru-RU" dirty="0" smtClean="0"/>
              <a:t>).</a:t>
            </a:r>
          </a:p>
          <a:p>
            <a:r>
              <a:rPr lang="ru-RU" dirty="0" smtClean="0"/>
              <a:t>Остальные мосты ретранслируют BPDU корневого моста, добавляя в них собственный идентификатор и увеличивая счётчик </a:t>
            </a:r>
            <a:r>
              <a:rPr lang="ru-RU" dirty="0" err="1" smtClean="0"/>
              <a:t>стоимост</a:t>
            </a:r>
            <a:r>
              <a:rPr lang="ru-RU" dirty="0" smtClean="0"/>
              <a:t> и пути (</a:t>
            </a:r>
            <a:r>
              <a:rPr lang="ru-RU" dirty="0" err="1" smtClean="0"/>
              <a:t>path</a:t>
            </a:r>
            <a:r>
              <a:rPr lang="ru-RU" dirty="0" smtClean="0"/>
              <a:t> </a:t>
            </a:r>
            <a:r>
              <a:rPr lang="ru-RU" dirty="0" err="1" smtClean="0"/>
              <a:t>cost</a:t>
            </a:r>
            <a:r>
              <a:rPr lang="ru-RU" dirty="0" smtClean="0"/>
              <a:t>).</a:t>
            </a:r>
          </a:p>
          <a:p>
            <a:r>
              <a:rPr lang="ru-RU" dirty="0" smtClean="0"/>
              <a:t>Для каждого сегмента сети, к которому присоединено два и более портов мостов, происходит определение </a:t>
            </a:r>
            <a:r>
              <a:rPr lang="ru-RU" dirty="0" err="1" smtClean="0"/>
              <a:t>designated</a:t>
            </a:r>
            <a:r>
              <a:rPr lang="ru-RU" dirty="0" smtClean="0"/>
              <a:t> </a:t>
            </a:r>
            <a:r>
              <a:rPr lang="ru-RU" dirty="0" err="1" smtClean="0"/>
              <a:t>port</a:t>
            </a:r>
            <a:r>
              <a:rPr lang="ru-RU" dirty="0" smtClean="0"/>
              <a:t> — порта, через который BPDU, приходящие от корневого моста, попадают в этот сегмент.</a:t>
            </a:r>
          </a:p>
          <a:p>
            <a:r>
              <a:rPr lang="ru-RU" dirty="0" smtClean="0"/>
              <a:t>После этого все порты в сегментах, к которым присоединено 2 и более портов моста, блокируются за исключением </a:t>
            </a:r>
            <a:r>
              <a:rPr lang="ru-RU" dirty="0" err="1" smtClean="0"/>
              <a:t>root</a:t>
            </a:r>
            <a:r>
              <a:rPr lang="ru-RU" dirty="0" smtClean="0"/>
              <a:t> </a:t>
            </a:r>
            <a:r>
              <a:rPr lang="ru-RU" dirty="0" err="1" smtClean="0"/>
              <a:t>port</a:t>
            </a:r>
            <a:r>
              <a:rPr lang="ru-RU" dirty="0" smtClean="0"/>
              <a:t> и </a:t>
            </a:r>
            <a:r>
              <a:rPr lang="ru-RU" dirty="0" err="1" smtClean="0"/>
              <a:t>designated</a:t>
            </a:r>
            <a:r>
              <a:rPr lang="ru-RU" dirty="0" smtClean="0"/>
              <a:t> </a:t>
            </a:r>
            <a:r>
              <a:rPr lang="ru-RU" dirty="0" err="1" smtClean="0"/>
              <a:t>port</a:t>
            </a:r>
            <a:r>
              <a:rPr lang="ru-RU" dirty="0" smtClean="0"/>
              <a:t>.</a:t>
            </a:r>
          </a:p>
          <a:p>
            <a:r>
              <a:rPr lang="ru-RU" dirty="0" smtClean="0"/>
              <a:t>Корневой мост продолжает посылать свои </a:t>
            </a:r>
            <a:r>
              <a:rPr lang="ru-RU" dirty="0" err="1" smtClean="0"/>
              <a:t>Hello</a:t>
            </a:r>
            <a:r>
              <a:rPr lang="ru-RU" dirty="0" smtClean="0"/>
              <a:t> BPDU раз в 2 секунды.</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14</a:t>
            </a:fld>
            <a:endParaRPr lang="ru-RU"/>
          </a:p>
        </p:txBody>
      </p:sp>
    </p:spTree>
    <p:extLst>
      <p:ext uri="{BB962C8B-B14F-4D97-AF65-F5344CB8AC3E}">
        <p14:creationId xmlns:p14="http://schemas.microsoft.com/office/powerpoint/2010/main" val="1213646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smtClean="0"/>
              <a:t>Таймеры STP</a:t>
            </a:r>
          </a:p>
          <a:p>
            <a:r>
              <a:rPr lang="ru-RU" dirty="0" smtClean="0"/>
              <a:t>Для того чтобы все коммутаторы сети имели возможность получить точную информацию о</a:t>
            </a:r>
            <a:r>
              <a:rPr lang="ru-RU" baseline="0" dirty="0" smtClean="0"/>
              <a:t> </a:t>
            </a:r>
            <a:r>
              <a:rPr lang="ru-RU" dirty="0" smtClean="0"/>
              <a:t>конфигурации связующего дерева, в протоколе STP используются следующие таймеры.</a:t>
            </a:r>
          </a:p>
          <a:p>
            <a:r>
              <a:rPr lang="ru-RU" dirty="0" err="1" smtClean="0"/>
              <a:t>Hello</a:t>
            </a:r>
            <a:r>
              <a:rPr lang="ru-RU" dirty="0" smtClean="0"/>
              <a:t> </a:t>
            </a:r>
            <a:r>
              <a:rPr lang="ru-RU" dirty="0" err="1" smtClean="0"/>
              <a:t>Time</a:t>
            </a:r>
            <a:r>
              <a:rPr lang="ru-RU" dirty="0" smtClean="0"/>
              <a:t> — это интервал времени, через который корневой мост отправляет конфигурационные</a:t>
            </a:r>
            <a:r>
              <a:rPr lang="ru-RU" baseline="0" dirty="0" smtClean="0"/>
              <a:t> </a:t>
            </a:r>
            <a:r>
              <a:rPr lang="ru-RU" dirty="0" smtClean="0"/>
              <a:t>BPDU. Значение таймера </a:t>
            </a:r>
            <a:r>
              <a:rPr lang="ru-RU" dirty="0" err="1" smtClean="0"/>
              <a:t>Hello</a:t>
            </a:r>
            <a:r>
              <a:rPr lang="ru-RU" dirty="0" smtClean="0"/>
              <a:t> </a:t>
            </a:r>
            <a:r>
              <a:rPr lang="ru-RU" dirty="0" err="1" smtClean="0"/>
              <a:t>Time</a:t>
            </a:r>
            <a:r>
              <a:rPr lang="ru-RU" dirty="0" smtClean="0"/>
              <a:t>, настроенное на корневом мосте, будет определять значения</a:t>
            </a:r>
            <a:r>
              <a:rPr lang="ru-RU" baseline="0" dirty="0" smtClean="0"/>
              <a:t> </a:t>
            </a:r>
            <a:r>
              <a:rPr lang="ru-RU" dirty="0" smtClean="0"/>
              <a:t>таймеров </a:t>
            </a:r>
            <a:r>
              <a:rPr lang="ru-RU" dirty="0" err="1" smtClean="0"/>
              <a:t>Hello</a:t>
            </a:r>
            <a:r>
              <a:rPr lang="ru-RU" dirty="0" smtClean="0"/>
              <a:t> </a:t>
            </a:r>
            <a:r>
              <a:rPr lang="ru-RU" dirty="0" err="1" smtClean="0"/>
              <a:t>Time</a:t>
            </a:r>
            <a:r>
              <a:rPr lang="ru-RU" dirty="0" smtClean="0"/>
              <a:t> на всех некорневых коммутаторах, т.к. они просто пересылают</a:t>
            </a:r>
            <a:r>
              <a:rPr lang="ru-RU" baseline="0" dirty="0" smtClean="0"/>
              <a:t> </a:t>
            </a:r>
            <a:r>
              <a:rPr lang="ru-RU" dirty="0" smtClean="0"/>
              <a:t>конфигурационные BPDU, когда получают их от корня. Значение таймера </a:t>
            </a:r>
            <a:r>
              <a:rPr lang="ru-RU" dirty="0" err="1" smtClean="0"/>
              <a:t>Hello</a:t>
            </a:r>
            <a:r>
              <a:rPr lang="ru-RU" dirty="0" smtClean="0"/>
              <a:t> </a:t>
            </a:r>
            <a:r>
              <a:rPr lang="ru-RU" dirty="0" err="1" smtClean="0"/>
              <a:t>Time</a:t>
            </a:r>
            <a:r>
              <a:rPr lang="ru-RU" dirty="0" smtClean="0"/>
              <a:t> по умолчанию</a:t>
            </a:r>
            <a:r>
              <a:rPr lang="ru-RU" baseline="0" dirty="0" smtClean="0"/>
              <a:t> </a:t>
            </a:r>
            <a:r>
              <a:rPr lang="ru-RU" dirty="0" smtClean="0"/>
              <a:t>2 секунды: диапазон возможных значений от 1 до 10 секунд.</a:t>
            </a:r>
          </a:p>
          <a:p>
            <a:r>
              <a:rPr lang="ru-RU" dirty="0" err="1" smtClean="0"/>
              <a:t>Forward</a:t>
            </a:r>
            <a:r>
              <a:rPr lang="ru-RU" dirty="0" smtClean="0"/>
              <a:t> </a:t>
            </a:r>
            <a:r>
              <a:rPr lang="ru-RU" dirty="0" err="1" smtClean="0"/>
              <a:t>Delay</a:t>
            </a:r>
            <a:r>
              <a:rPr lang="ru-RU" dirty="0" smtClean="0"/>
              <a:t> — это интервал времени, в течение которого порт коммутатора находится в</a:t>
            </a:r>
            <a:r>
              <a:rPr lang="ru-RU" baseline="0" dirty="0" smtClean="0"/>
              <a:t> </a:t>
            </a:r>
            <a:r>
              <a:rPr lang="ru-RU" dirty="0" smtClean="0"/>
              <a:t>состояниях "Прослушивание" и "Обучение". Такая задержка смены состояний необходима, чтобы</a:t>
            </a:r>
            <a:r>
              <a:rPr lang="ru-RU" baseline="0" dirty="0" smtClean="0"/>
              <a:t> </a:t>
            </a:r>
            <a:r>
              <a:rPr lang="ru-RU" dirty="0" smtClean="0"/>
              <a:t>исключить возможность временного возникновения альтернативных маршрутов при</a:t>
            </a:r>
            <a:r>
              <a:rPr lang="ru-RU" baseline="0" dirty="0" smtClean="0"/>
              <a:t> </a:t>
            </a:r>
            <a:r>
              <a:rPr lang="ru-RU" dirty="0" smtClean="0"/>
              <a:t>неодновременной смене состояний портов во время реконфигурации. Значение таймера </a:t>
            </a:r>
            <a:r>
              <a:rPr lang="ru-RU" dirty="0" err="1" smtClean="0"/>
              <a:t>Forward</a:t>
            </a:r>
            <a:r>
              <a:rPr lang="ru-RU" baseline="0" dirty="0" smtClean="0"/>
              <a:t> </a:t>
            </a:r>
            <a:r>
              <a:rPr lang="ru-RU" dirty="0" err="1" smtClean="0"/>
              <a:t>Delay</a:t>
            </a:r>
            <a:r>
              <a:rPr lang="ru-RU" dirty="0" smtClean="0"/>
              <a:t> по умолчанию 15 секунд. диапазон возможных значений от 4 до 30 секунд.</a:t>
            </a:r>
          </a:p>
          <a:p>
            <a:r>
              <a:rPr lang="ru-RU" dirty="0" err="1" smtClean="0"/>
              <a:t>Max</a:t>
            </a:r>
            <a:r>
              <a:rPr lang="ru-RU" dirty="0" smtClean="0"/>
              <a:t> </a:t>
            </a:r>
            <a:r>
              <a:rPr lang="ru-RU" dirty="0" err="1" smtClean="0"/>
              <a:t>Age</a:t>
            </a:r>
            <a:r>
              <a:rPr lang="ru-RU" dirty="0" smtClean="0"/>
              <a:t> — это интервал времени, в течение которого коммутатор хранит параметры текущей</a:t>
            </a:r>
            <a:r>
              <a:rPr lang="ru-RU" baseline="0" dirty="0" smtClean="0"/>
              <a:t> </a:t>
            </a:r>
            <a:r>
              <a:rPr lang="ru-RU" dirty="0" smtClean="0"/>
              <a:t>конфигурации связующего дерева. Значение таймера </a:t>
            </a:r>
            <a:r>
              <a:rPr lang="ru-RU" dirty="0" err="1" smtClean="0"/>
              <a:t>Max</a:t>
            </a:r>
            <a:r>
              <a:rPr lang="ru-RU" dirty="0" smtClean="0"/>
              <a:t> </a:t>
            </a:r>
            <a:r>
              <a:rPr lang="ru-RU" dirty="0" err="1" smtClean="0"/>
              <a:t>Age</a:t>
            </a:r>
            <a:r>
              <a:rPr lang="ru-RU" dirty="0" smtClean="0"/>
              <a:t> устанавливается корневым мостом и</a:t>
            </a:r>
            <a:r>
              <a:rPr lang="ru-RU" baseline="0" dirty="0" smtClean="0"/>
              <a:t> </a:t>
            </a:r>
            <a:r>
              <a:rPr lang="ru-RU" dirty="0" smtClean="0"/>
              <a:t>позволяет гарантировать, что все коммутаторы сети обладают одинаковой информацией о времени</a:t>
            </a:r>
            <a:r>
              <a:rPr lang="ru-RU" baseline="0" dirty="0" smtClean="0"/>
              <a:t> </a:t>
            </a:r>
            <a:r>
              <a:rPr lang="ru-RU" dirty="0" smtClean="0"/>
              <a:t>хранения конфигурации STP. Если период времени, определенный таймером, истек, а коммутатор за</a:t>
            </a:r>
            <a:r>
              <a:rPr lang="ru-RU" baseline="0" dirty="0" smtClean="0"/>
              <a:t> </a:t>
            </a:r>
            <a:r>
              <a:rPr lang="ru-RU" dirty="0" smtClean="0"/>
              <a:t>это время не получил кадр BPDU от корневого моста, то он начинает считать себя корневым мостом</a:t>
            </a:r>
            <a:r>
              <a:rPr lang="ru-RU" baseline="0" dirty="0" smtClean="0"/>
              <a:t> </a:t>
            </a:r>
            <a:r>
              <a:rPr lang="ru-RU" dirty="0" smtClean="0"/>
              <a:t>и рассылает свои собственные BPDU всем коммутаторам сети, инициируя новую процедуру</a:t>
            </a:r>
            <a:r>
              <a:rPr lang="ru-RU" baseline="0" dirty="0" smtClean="0"/>
              <a:t> </a:t>
            </a:r>
            <a:r>
              <a:rPr lang="ru-RU" dirty="0" smtClean="0"/>
              <a:t>построения связующего дерева. Значение таймера </a:t>
            </a:r>
            <a:r>
              <a:rPr lang="ru-RU" dirty="0" err="1" smtClean="0"/>
              <a:t>Max</a:t>
            </a:r>
            <a:r>
              <a:rPr lang="ru-RU" dirty="0" smtClean="0"/>
              <a:t> </a:t>
            </a:r>
            <a:r>
              <a:rPr lang="ru-RU" dirty="0" err="1" smtClean="0"/>
              <a:t>Age</a:t>
            </a:r>
            <a:r>
              <a:rPr lang="ru-RU" dirty="0" smtClean="0"/>
              <a:t> по</a:t>
            </a:r>
            <a:r>
              <a:rPr lang="ru-RU" baseline="0" dirty="0" smtClean="0"/>
              <a:t> </a:t>
            </a:r>
            <a:r>
              <a:rPr lang="ru-RU" dirty="0" smtClean="0"/>
              <a:t>умолчанию 20 секунд, диапазон</a:t>
            </a:r>
            <a:r>
              <a:rPr lang="ru-RU" baseline="0" dirty="0" smtClean="0"/>
              <a:t> </a:t>
            </a:r>
            <a:r>
              <a:rPr lang="ru-RU" dirty="0" smtClean="0"/>
              <a:t>возможных значений от 6 до 40 секунд.</a:t>
            </a:r>
          </a:p>
          <a:p>
            <a:r>
              <a:rPr lang="ru-RU" dirty="0" smtClean="0"/>
              <a:t>Значения таймеров </a:t>
            </a:r>
            <a:r>
              <a:rPr lang="ru-RU" dirty="0" err="1" smtClean="0"/>
              <a:t>Hello</a:t>
            </a:r>
            <a:r>
              <a:rPr lang="ru-RU" dirty="0" smtClean="0"/>
              <a:t> </a:t>
            </a:r>
            <a:r>
              <a:rPr lang="ru-RU" dirty="0" err="1" smtClean="0"/>
              <a:t>Time</a:t>
            </a:r>
            <a:r>
              <a:rPr lang="ru-RU" dirty="0" smtClean="0"/>
              <a:t>, </a:t>
            </a:r>
            <a:r>
              <a:rPr lang="ru-RU" dirty="0" err="1" smtClean="0"/>
              <a:t>Forward</a:t>
            </a:r>
            <a:r>
              <a:rPr lang="ru-RU" dirty="0" smtClean="0"/>
              <a:t> </a:t>
            </a:r>
            <a:r>
              <a:rPr lang="ru-RU" dirty="0" err="1" smtClean="0"/>
              <a:t>Delay</a:t>
            </a:r>
            <a:r>
              <a:rPr lang="ru-RU" dirty="0" smtClean="0"/>
              <a:t> и </a:t>
            </a:r>
            <a:r>
              <a:rPr lang="ru-RU" dirty="0" err="1" smtClean="0"/>
              <a:t>Max</a:t>
            </a:r>
            <a:r>
              <a:rPr lang="ru-RU" dirty="0" smtClean="0"/>
              <a:t> </a:t>
            </a:r>
            <a:r>
              <a:rPr lang="ru-RU" dirty="0" err="1" smtClean="0"/>
              <a:t>Age</a:t>
            </a:r>
            <a:r>
              <a:rPr lang="ru-RU" dirty="0" smtClean="0"/>
              <a:t> могут быть вручную настроены</a:t>
            </a:r>
            <a:r>
              <a:rPr lang="ru-RU" baseline="0" dirty="0" smtClean="0"/>
              <a:t> </a:t>
            </a:r>
            <a:r>
              <a:rPr lang="ru-RU" dirty="0" smtClean="0"/>
              <a:t>администратором сети на коммутаторе. Обычно эти настройки выполняются только на коммутаторе,</a:t>
            </a:r>
            <a:r>
              <a:rPr lang="ru-RU" baseline="0" dirty="0" smtClean="0"/>
              <a:t> </a:t>
            </a:r>
            <a:r>
              <a:rPr lang="ru-RU" dirty="0" smtClean="0"/>
              <a:t>являющемся корневым для данной топологии связующего дерева. При настройке важно помнить, что</a:t>
            </a:r>
            <a:r>
              <a:rPr lang="ru-RU" baseline="0" dirty="0" smtClean="0"/>
              <a:t> </a:t>
            </a:r>
            <a:r>
              <a:rPr lang="ru-RU" dirty="0" smtClean="0"/>
              <a:t>неправильно подобранные значения таймеров могут</a:t>
            </a:r>
            <a:r>
              <a:rPr lang="ru-RU" baseline="0" dirty="0" smtClean="0"/>
              <a:t> </a:t>
            </a:r>
            <a:r>
              <a:rPr lang="ru-RU" dirty="0" smtClean="0"/>
              <a:t>значительно увеличить время сходимости</a:t>
            </a:r>
            <a:r>
              <a:rPr lang="ru-RU" baseline="0" dirty="0" smtClean="0"/>
              <a:t> </a:t>
            </a:r>
            <a:r>
              <a:rPr lang="ru-RU" dirty="0" smtClean="0"/>
              <a:t>топологии STP и снизить производительность сети, поэтому рекомендуется</a:t>
            </a:r>
            <a:r>
              <a:rPr lang="ru-RU" baseline="0" dirty="0" smtClean="0"/>
              <a:t> </a:t>
            </a:r>
            <a:r>
              <a:rPr lang="ru-RU" dirty="0" smtClean="0"/>
              <a:t>использовать значения</a:t>
            </a:r>
            <a:r>
              <a:rPr lang="ru-RU" baseline="0" dirty="0" smtClean="0"/>
              <a:t> </a:t>
            </a:r>
            <a:r>
              <a:rPr lang="ru-RU" dirty="0" smtClean="0"/>
              <a:t>таймеров по умолчанию.</a:t>
            </a:r>
          </a:p>
        </p:txBody>
      </p:sp>
      <p:sp>
        <p:nvSpPr>
          <p:cNvPr id="4" name="Номер слайда 3"/>
          <p:cNvSpPr>
            <a:spLocks noGrp="1"/>
          </p:cNvSpPr>
          <p:nvPr>
            <p:ph type="sldNum" sz="quarter" idx="5"/>
          </p:nvPr>
        </p:nvSpPr>
        <p:spPr/>
        <p:txBody>
          <a:bodyPr/>
          <a:lstStyle/>
          <a:p>
            <a:fld id="{80EA2E60-5E3E-4AAB-B5EC-6CA89797E6E9}" type="slidenum">
              <a:rPr lang="ru-RU" smtClean="0"/>
              <a:t>15</a:t>
            </a:fld>
            <a:endParaRPr lang="ru-RU"/>
          </a:p>
        </p:txBody>
      </p:sp>
    </p:spTree>
    <p:extLst>
      <p:ext uri="{BB962C8B-B14F-4D97-AF65-F5344CB8AC3E}">
        <p14:creationId xmlns:p14="http://schemas.microsoft.com/office/powerpoint/2010/main" val="1280469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aseline="0" dirty="0" smtClean="0"/>
              <a:t>Главная задача коммутатора – иметь один путь к вершине дерева, к </a:t>
            </a:r>
            <a:r>
              <a:rPr lang="en-US" baseline="0" dirty="0" smtClean="0"/>
              <a:t>root’</a:t>
            </a:r>
            <a:r>
              <a:rPr lang="ru-RU" baseline="0" dirty="0" smtClean="0"/>
              <a:t>у. Если коммутатор обнаруживает, что среди его интерфейсов есть те, через которые можно получить трафик от </a:t>
            </a:r>
            <a:r>
              <a:rPr lang="en-US" baseline="0" dirty="0" smtClean="0"/>
              <a:t>root’</a:t>
            </a:r>
            <a:r>
              <a:rPr lang="ru-RU" baseline="0" dirty="0" smtClean="0"/>
              <a:t>а, то принимается решение заблокировать такие порты. Таким образом к</a:t>
            </a:r>
            <a:r>
              <a:rPr lang="ru-RU" dirty="0" smtClean="0"/>
              <a:t>оммутатор</a:t>
            </a:r>
            <a:r>
              <a:rPr lang="ru-RU" baseline="0" dirty="0" smtClean="0"/>
              <a:t> отключает интерфейсы, приводящие к кольцу в топологии. </a:t>
            </a:r>
          </a:p>
          <a:p>
            <a:pPr marL="0" marR="0" indent="0" algn="l" defTabSz="914377" rtl="0" eaLnBrk="1" fontAlgn="auto" latinLnBrk="0" hangingPunct="1">
              <a:lnSpc>
                <a:spcPct val="100000"/>
              </a:lnSpc>
              <a:spcBef>
                <a:spcPts val="0"/>
              </a:spcBef>
              <a:spcAft>
                <a:spcPts val="0"/>
              </a:spcAft>
              <a:buClrTx/>
              <a:buSzTx/>
              <a:buFontTx/>
              <a:buNone/>
              <a:tabLst/>
              <a:defRPr/>
            </a:pPr>
            <a:r>
              <a:rPr lang="ru-RU" dirty="0" smtClean="0"/>
              <a:t>При этом коммутатор способен понять, какой</a:t>
            </a:r>
            <a:r>
              <a:rPr lang="ru-RU" baseline="0" dirty="0" smtClean="0"/>
              <a:t> из интерфейсов оставить включенным правильнее. Он выберет интерфейс, от которого трафик до </a:t>
            </a:r>
            <a:r>
              <a:rPr lang="en-US" baseline="0" dirty="0" err="1" smtClean="0"/>
              <a:t>root’a</a:t>
            </a:r>
            <a:r>
              <a:rPr lang="en-US" baseline="0" dirty="0" smtClean="0"/>
              <a:t> </a:t>
            </a:r>
            <a:r>
              <a:rPr lang="ru-RU" baseline="0" dirty="0" smtClean="0"/>
              <a:t>доходит быстрее всего. Это происходит на основании метрики пути. Чем длиннее путь – тем хуже метрика.</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16</a:t>
            </a:fld>
            <a:endParaRPr lang="ru-RU"/>
          </a:p>
        </p:txBody>
      </p:sp>
    </p:spTree>
    <p:extLst>
      <p:ext uri="{BB962C8B-B14F-4D97-AF65-F5344CB8AC3E}">
        <p14:creationId xmlns:p14="http://schemas.microsoft.com/office/powerpoint/2010/main" val="3766104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ru-RU" sz="1200" b="0" i="0" kern="1200" dirty="0" smtClean="0">
                <a:solidFill>
                  <a:schemeClr val="tx1"/>
                </a:solidFill>
                <a:effectLst/>
                <a:latin typeface="+mn-lt"/>
                <a:ea typeface="+mn-ea"/>
                <a:cs typeface="+mn-cs"/>
              </a:rPr>
              <a:t>Порт коммутатора может находиться в различных статусах, в зависимости от результата сходимости </a:t>
            </a:r>
            <a:r>
              <a:rPr lang="ru-RU" sz="1200" b="0" i="0" kern="1200" dirty="0" err="1" smtClean="0">
                <a:solidFill>
                  <a:schemeClr val="tx1"/>
                </a:solidFill>
                <a:effectLst/>
                <a:latin typeface="+mn-lt"/>
                <a:ea typeface="+mn-ea"/>
                <a:cs typeface="+mn-cs"/>
              </a:rPr>
              <a:t>Spanning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Tree</a:t>
            </a:r>
            <a:r>
              <a:rPr lang="ru-RU" sz="1200" b="0" i="0" kern="1200" dirty="0" smtClean="0">
                <a:solidFill>
                  <a:schemeClr val="tx1"/>
                </a:solidFill>
                <a:effectLst/>
                <a:latin typeface="+mn-lt"/>
                <a:ea typeface="+mn-ea"/>
                <a:cs typeface="+mn-cs"/>
              </a:rPr>
              <a:t>:</a:t>
            </a:r>
          </a:p>
          <a:p>
            <a:pPr fontAlgn="base"/>
            <a:r>
              <a:rPr lang="ru-RU" sz="1200" b="1" i="0" kern="1200" dirty="0" smtClean="0">
                <a:solidFill>
                  <a:schemeClr val="tx1"/>
                </a:solidFill>
                <a:effectLst/>
                <a:latin typeface="+mn-lt"/>
                <a:ea typeface="+mn-ea"/>
                <a:cs typeface="+mn-cs"/>
              </a:rPr>
              <a:t>Блокирован</a:t>
            </a:r>
            <a:r>
              <a:rPr lang="ru-RU" sz="1200" b="0" i="0" kern="1200" dirty="0" smtClean="0">
                <a:solidFill>
                  <a:schemeClr val="tx1"/>
                </a:solidFill>
                <a:effectLst/>
                <a:latin typeface="+mn-lt"/>
                <a:ea typeface="+mn-ea"/>
                <a:cs typeface="+mn-cs"/>
              </a:rPr>
              <a:t> - как видно из названия, данный порт находится в статусе блокировки. Это означает, что порт не участвует в приеме и пересылке фреймов. Все BPDU сообщения от соседних коммутаторов исключаются.</a:t>
            </a:r>
          </a:p>
          <a:p>
            <a:pPr marL="0" marR="0" indent="0" algn="l" defTabSz="914400" rtl="0" eaLnBrk="1" fontAlgn="base"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Слушает</a:t>
            </a:r>
            <a:r>
              <a:rPr lang="ru-RU" sz="1200" b="0" i="0" kern="1200" dirty="0" smtClean="0">
                <a:solidFill>
                  <a:schemeClr val="tx1"/>
                </a:solidFill>
                <a:effectLst/>
                <a:latin typeface="+mn-lt"/>
                <a:ea typeface="+mn-ea"/>
                <a:cs typeface="+mn-cs"/>
              </a:rPr>
              <a:t> – коммутатор все еще не участвует в процессе передачи фреймов с данными, но получает и отправляет сообщения BPDU.</a:t>
            </a:r>
          </a:p>
          <a:p>
            <a:pPr fontAlgn="base"/>
            <a:r>
              <a:rPr lang="ru-RU" sz="1200" b="1" i="0" kern="1200" dirty="0" smtClean="0">
                <a:solidFill>
                  <a:schemeClr val="tx1"/>
                </a:solidFill>
                <a:effectLst/>
                <a:latin typeface="+mn-lt"/>
                <a:ea typeface="+mn-ea"/>
                <a:cs typeface="+mn-cs"/>
              </a:rPr>
              <a:t>Учится</a:t>
            </a:r>
            <a:r>
              <a:rPr lang="ru-RU" sz="1200" b="0" i="0" kern="1200" dirty="0" smtClean="0">
                <a:solidFill>
                  <a:schemeClr val="tx1"/>
                </a:solidFill>
                <a:effectLst/>
                <a:latin typeface="+mn-lt"/>
                <a:ea typeface="+mn-ea"/>
                <a:cs typeface="+mn-cs"/>
              </a:rPr>
              <a:t> – в данном состоянии порт начинает фиксировать MAC – адреса устройств.</a:t>
            </a:r>
          </a:p>
          <a:p>
            <a:pPr fontAlgn="base"/>
            <a:r>
              <a:rPr lang="ru-RU" sz="1200" b="1" i="0" kern="1200" dirty="0" smtClean="0">
                <a:solidFill>
                  <a:schemeClr val="tx1"/>
                </a:solidFill>
                <a:effectLst/>
                <a:latin typeface="+mn-lt"/>
                <a:ea typeface="+mn-ea"/>
                <a:cs typeface="+mn-cs"/>
              </a:rPr>
              <a:t>Пересылка</a:t>
            </a:r>
            <a:r>
              <a:rPr lang="ru-RU" sz="1200" b="0" i="0" kern="1200" dirty="0" smtClean="0">
                <a:solidFill>
                  <a:schemeClr val="tx1"/>
                </a:solidFill>
                <a:effectLst/>
                <a:latin typeface="+mn-lt"/>
                <a:ea typeface="+mn-ea"/>
                <a:cs typeface="+mn-cs"/>
              </a:rPr>
              <a:t> – в состоянии пересылки, коммутатор может отправлять и принимать фреймы BPDU параллельно с заполнением таблицы MAC - адресов.</a:t>
            </a:r>
          </a:p>
          <a:p>
            <a:pPr fontAlgn="base"/>
            <a:r>
              <a:rPr lang="ru-RU" sz="1200" b="1" i="0" kern="1200" dirty="0" smtClean="0">
                <a:solidFill>
                  <a:schemeClr val="tx1"/>
                </a:solidFill>
                <a:effectLst/>
                <a:latin typeface="+mn-lt"/>
                <a:ea typeface="+mn-ea"/>
                <a:cs typeface="+mn-cs"/>
              </a:rPr>
              <a:t>Выключен</a:t>
            </a:r>
            <a:r>
              <a:rPr lang="ru-RU" sz="1200" b="0" i="0" kern="1200" dirty="0" smtClean="0">
                <a:solidFill>
                  <a:schemeClr val="tx1"/>
                </a:solidFill>
                <a:effectLst/>
                <a:latin typeface="+mn-lt"/>
                <a:ea typeface="+mn-ea"/>
                <a:cs typeface="+mn-cs"/>
              </a:rPr>
              <a:t> – порт выключен администратором.</a:t>
            </a:r>
          </a:p>
          <a:p>
            <a:r>
              <a:rPr lang="ru-RU" dirty="0" smtClean="0"/>
              <a:t/>
            </a:r>
            <a:br>
              <a:rPr lang="ru-RU" dirty="0" smtClean="0"/>
            </a:b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17</a:t>
            </a:fld>
            <a:endParaRPr lang="ru-RU"/>
          </a:p>
        </p:txBody>
      </p:sp>
    </p:spTree>
    <p:extLst>
      <p:ext uri="{BB962C8B-B14F-4D97-AF65-F5344CB8AC3E}">
        <p14:creationId xmlns:p14="http://schemas.microsoft.com/office/powerpoint/2010/main" val="798701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RSTP</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Rapid</a:t>
            </a:r>
            <a:r>
              <a:rPr lang="ru-RU" sz="1200" b="0" i="1" kern="1200" dirty="0" smtClean="0">
                <a:solidFill>
                  <a:schemeClr val="tx1"/>
                </a:solidFill>
                <a:effectLst/>
                <a:latin typeface="+mn-lt"/>
                <a:ea typeface="+mn-ea"/>
                <a:cs typeface="+mn-cs"/>
              </a:rPr>
              <a:t> STP</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Rapid</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spanning</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tree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быстрый протокол основного дерева</a:t>
            </a:r>
            <a:r>
              <a:rPr lang="ru-RU" sz="1200" b="0" i="0" kern="1200" dirty="0" smtClean="0">
                <a:solidFill>
                  <a:schemeClr val="tx1"/>
                </a:solidFill>
                <a:effectLst/>
                <a:latin typeface="+mn-lt"/>
                <a:ea typeface="+mn-ea"/>
                <a:cs typeface="+mn-cs"/>
              </a:rPr>
              <a:t>), он же </a:t>
            </a:r>
            <a:r>
              <a:rPr lang="ru-RU" sz="1200" b="0" i="0" u="none" strike="noStrike" kern="1200" dirty="0" smtClean="0">
                <a:solidFill>
                  <a:schemeClr val="tx1"/>
                </a:solidFill>
                <a:effectLst/>
                <a:latin typeface="+mn-lt"/>
                <a:ea typeface="+mn-ea"/>
                <a:cs typeface="+mn-cs"/>
              </a:rPr>
              <a:t>IEEE 802.1w-2001</a:t>
            </a:r>
            <a:r>
              <a:rPr lang="ru-RU" sz="1200" b="0" i="0" kern="1200" dirty="0" smtClean="0">
                <a:solidFill>
                  <a:schemeClr val="tx1"/>
                </a:solidFill>
                <a:effectLst/>
                <a:latin typeface="+mn-lt"/>
                <a:ea typeface="+mn-ea"/>
                <a:cs typeface="+mn-cs"/>
              </a:rPr>
              <a:t> и </a:t>
            </a:r>
            <a:r>
              <a:rPr lang="ru-RU" sz="1200" b="0" i="0" u="none" strike="noStrike" kern="1200" dirty="0" smtClean="0">
                <a:solidFill>
                  <a:schemeClr val="tx1"/>
                </a:solidFill>
                <a:effectLst/>
                <a:latin typeface="+mn-lt"/>
                <a:ea typeface="+mn-ea"/>
                <a:cs typeface="+mn-cs"/>
              </a:rPr>
              <a:t>IEEE 802.1D-2004</a:t>
            </a:r>
            <a:r>
              <a:rPr lang="ru-RU" sz="1200" b="0" i="0" kern="1200" dirty="0" smtClean="0">
                <a:solidFill>
                  <a:schemeClr val="tx1"/>
                </a:solidFill>
                <a:effectLst/>
                <a:latin typeface="+mn-lt"/>
                <a:ea typeface="+mn-ea"/>
                <a:cs typeface="+mn-cs"/>
              </a:rPr>
              <a:t>— версия протокола </a:t>
            </a:r>
            <a:r>
              <a:rPr lang="ru-RU" sz="1200" b="0" i="0" u="none" strike="noStrike" kern="1200" dirty="0" smtClean="0">
                <a:solidFill>
                  <a:schemeClr val="tx1"/>
                </a:solidFill>
                <a:effectLst/>
                <a:latin typeface="+mn-lt"/>
                <a:ea typeface="+mn-ea"/>
                <a:cs typeface="+mn-cs"/>
              </a:rPr>
              <a:t>STP</a:t>
            </a:r>
            <a:r>
              <a:rPr lang="ru-RU" sz="1200" b="0" i="0" kern="1200" dirty="0" smtClean="0">
                <a:solidFill>
                  <a:schemeClr val="tx1"/>
                </a:solidFill>
                <a:effectLst/>
                <a:latin typeface="+mn-lt"/>
                <a:ea typeface="+mn-ea"/>
                <a:cs typeface="+mn-cs"/>
              </a:rPr>
              <a:t> c ускоренной реконфигурацией дерева, использующегося для исключения петель (исключения дублирующих маршрутов) в соединениях коммутаторов </a:t>
            </a:r>
            <a:r>
              <a:rPr lang="ru-RU" sz="1200" b="0" i="0" kern="1200" dirty="0" err="1" smtClean="0">
                <a:solidFill>
                  <a:schemeClr val="tx1"/>
                </a:solidFill>
                <a:effectLst/>
                <a:latin typeface="+mn-lt"/>
                <a:ea typeface="+mn-ea"/>
                <a:cs typeface="+mn-cs"/>
              </a:rPr>
              <a:t>Ethernet</a:t>
            </a:r>
            <a:r>
              <a:rPr lang="ru-RU" sz="1200" b="0" i="0" kern="1200" dirty="0" smtClean="0">
                <a:solidFill>
                  <a:schemeClr val="tx1"/>
                </a:solidFill>
                <a:effectLst/>
                <a:latin typeface="+mn-lt"/>
                <a:ea typeface="+mn-ea"/>
                <a:cs typeface="+mn-cs"/>
              </a:rPr>
              <a:t> с дублирующими линиями.</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Состояния порта</a:t>
            </a:r>
          </a:p>
          <a:p>
            <a:r>
              <a:rPr lang="en-US" sz="1200" b="1" i="0" kern="1200" dirty="0" smtClean="0">
                <a:solidFill>
                  <a:schemeClr val="tx1"/>
                </a:solidFill>
                <a:effectLst/>
                <a:latin typeface="+mn-lt"/>
                <a:ea typeface="+mn-ea"/>
                <a:cs typeface="+mn-cs"/>
              </a:rPr>
              <a:t>Discarding</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Learning</a:t>
            </a:r>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Forwarding</a:t>
            </a:r>
            <a:endParaRPr lang="en-US" sz="1200" b="0" i="0" kern="1200" dirty="0" smtClean="0">
              <a:solidFill>
                <a:schemeClr val="tx1"/>
              </a:solidFill>
              <a:effectLst/>
              <a:latin typeface="+mn-lt"/>
              <a:ea typeface="+mn-ea"/>
              <a:cs typeface="+mn-cs"/>
            </a:endParaRPr>
          </a:p>
          <a:p>
            <a:endParaRPr lang="ru-RU" dirty="0" smtClean="0"/>
          </a:p>
          <a:p>
            <a:r>
              <a:rPr lang="ru-RU" sz="1200" b="0" i="0" kern="1200" dirty="0" smtClean="0">
                <a:solidFill>
                  <a:schemeClr val="tx1"/>
                </a:solidFill>
                <a:effectLst/>
                <a:latin typeface="+mn-lt"/>
                <a:ea typeface="+mn-ea"/>
                <a:cs typeface="+mn-cs"/>
              </a:rPr>
              <a:t>Роли порта</a:t>
            </a:r>
          </a:p>
          <a:p>
            <a:r>
              <a:rPr lang="ru-RU" sz="1200" b="1"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 беспрепятственная коммуникация не корневого коммутатора по порту, имеющий наименьшую стоимость </a:t>
            </a:r>
            <a:r>
              <a:rPr lang="ru-RU" sz="1200" b="0" i="0" kern="1200" dirty="0" err="1" smtClean="0">
                <a:solidFill>
                  <a:schemeClr val="tx1"/>
                </a:solidFill>
                <a:effectLst/>
                <a:latin typeface="+mn-lt"/>
                <a:ea typeface="+mn-ea"/>
                <a:cs typeface="+mn-cs"/>
              </a:rPr>
              <a:t>линка</a:t>
            </a:r>
            <a:r>
              <a:rPr lang="ru-RU" sz="1200" b="0" i="0" kern="1200" dirty="0" smtClean="0">
                <a:solidFill>
                  <a:schemeClr val="tx1"/>
                </a:solidFill>
                <a:effectLst/>
                <a:latin typeface="+mn-lt"/>
                <a:ea typeface="+mn-ea"/>
                <a:cs typeface="+mn-cs"/>
              </a:rPr>
              <a:t> к корневому коммутатору.</a:t>
            </a:r>
          </a:p>
          <a:p>
            <a:r>
              <a:rPr lang="ru-RU" sz="1200" b="1" i="0" kern="1200" dirty="0" err="1" smtClean="0">
                <a:solidFill>
                  <a:schemeClr val="tx1"/>
                </a:solidFill>
                <a:effectLst/>
                <a:latin typeface="+mn-lt"/>
                <a:ea typeface="+mn-ea"/>
                <a:cs typeface="+mn-cs"/>
              </a:rPr>
              <a:t>Designated</a:t>
            </a:r>
            <a:r>
              <a:rPr lang="ru-RU" sz="1200" b="0" i="0" kern="1200" dirty="0" smtClean="0">
                <a:solidFill>
                  <a:schemeClr val="tx1"/>
                </a:solidFill>
                <a:effectLst/>
                <a:latin typeface="+mn-lt"/>
                <a:ea typeface="+mn-ea"/>
                <a:cs typeface="+mn-cs"/>
              </a:rPr>
              <a:t> — беспрепятственная коммуникация по порту на весь </a:t>
            </a:r>
            <a:r>
              <a:rPr lang="ru-RU" sz="1200" b="0" i="0" u="none" strike="noStrike" kern="1200" dirty="0" smtClean="0">
                <a:solidFill>
                  <a:schemeClr val="tx1"/>
                </a:solidFill>
                <a:effectLst/>
                <a:latin typeface="+mn-lt"/>
                <a:ea typeface="+mn-ea"/>
                <a:cs typeface="+mn-cs"/>
              </a:rPr>
              <a:t>LAN</a:t>
            </a:r>
            <a:r>
              <a:rPr lang="ru-RU" sz="1200" b="0" i="0" kern="1200" dirty="0" smtClean="0">
                <a:solidFill>
                  <a:schemeClr val="tx1"/>
                </a:solidFill>
                <a:effectLst/>
                <a:latin typeface="+mn-lt"/>
                <a:ea typeface="+mn-ea"/>
                <a:cs typeface="+mn-cs"/>
              </a:rPr>
              <a:t> сегмент, не содержащий корневой коммутатор.</a:t>
            </a:r>
          </a:p>
          <a:p>
            <a:r>
              <a:rPr lang="ru-RU" sz="1200" b="1" i="0" kern="1200" dirty="0" err="1" smtClean="0">
                <a:solidFill>
                  <a:schemeClr val="tx1"/>
                </a:solidFill>
                <a:effectLst/>
                <a:latin typeface="+mn-lt"/>
                <a:ea typeface="+mn-ea"/>
                <a:cs typeface="+mn-cs"/>
              </a:rPr>
              <a:t>Alternate</a:t>
            </a:r>
            <a:r>
              <a:rPr lang="ru-RU" sz="1200" b="0" i="0" kern="1200" dirty="0" smtClean="0">
                <a:solidFill>
                  <a:schemeClr val="tx1"/>
                </a:solidFill>
                <a:effectLst/>
                <a:latin typeface="+mn-lt"/>
                <a:ea typeface="+mn-ea"/>
                <a:cs typeface="+mn-cs"/>
              </a:rPr>
              <a:t> — альтернативный </a:t>
            </a:r>
            <a:r>
              <a:rPr lang="ru-RU" sz="1200" b="0" i="0" kern="1200" dirty="0" err="1" smtClean="0">
                <a:solidFill>
                  <a:schemeClr val="tx1"/>
                </a:solidFill>
                <a:effectLst/>
                <a:latin typeface="+mn-lt"/>
                <a:ea typeface="+mn-ea"/>
                <a:cs typeface="+mn-cs"/>
              </a:rPr>
              <a:t>линк</a:t>
            </a:r>
            <a:r>
              <a:rPr lang="ru-RU" sz="1200" b="0" i="0" kern="1200" dirty="0" smtClean="0">
                <a:solidFill>
                  <a:schemeClr val="tx1"/>
                </a:solidFill>
                <a:effectLst/>
                <a:latin typeface="+mn-lt"/>
                <a:ea typeface="+mn-ea"/>
                <a:cs typeface="+mn-cs"/>
              </a:rPr>
              <a:t> к корневому коммутатору, отличный от используемого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порта. Регулярный трафик на порту блокируется.</a:t>
            </a:r>
          </a:p>
          <a:p>
            <a:r>
              <a:rPr lang="ru-RU" sz="1200" b="1" i="0" kern="1200" dirty="0" err="1" smtClean="0">
                <a:solidFill>
                  <a:schemeClr val="tx1"/>
                </a:solidFill>
                <a:effectLst/>
                <a:latin typeface="+mn-lt"/>
                <a:ea typeface="+mn-ea"/>
                <a:cs typeface="+mn-cs"/>
              </a:rPr>
              <a:t>Backup</a:t>
            </a:r>
            <a:r>
              <a:rPr lang="ru-RU" sz="1200" b="0" i="0" kern="1200" dirty="0" smtClean="0">
                <a:solidFill>
                  <a:schemeClr val="tx1"/>
                </a:solidFill>
                <a:effectLst/>
                <a:latin typeface="+mn-lt"/>
                <a:ea typeface="+mn-ea"/>
                <a:cs typeface="+mn-cs"/>
              </a:rPr>
              <a:t> — запасной/резервный </a:t>
            </a:r>
            <a:r>
              <a:rPr lang="ru-RU" sz="1200" b="0" i="0" kern="1200" dirty="0" err="1" smtClean="0">
                <a:solidFill>
                  <a:schemeClr val="tx1"/>
                </a:solidFill>
                <a:effectLst/>
                <a:latin typeface="+mn-lt"/>
                <a:ea typeface="+mn-ea"/>
                <a:cs typeface="+mn-cs"/>
              </a:rPr>
              <a:t>линк</a:t>
            </a:r>
            <a:r>
              <a:rPr lang="ru-RU" sz="1200" b="0" i="0" kern="1200" dirty="0" smtClean="0">
                <a:solidFill>
                  <a:schemeClr val="tx1"/>
                </a:solidFill>
                <a:effectLst/>
                <a:latin typeface="+mn-lt"/>
                <a:ea typeface="+mn-ea"/>
                <a:cs typeface="+mn-cs"/>
              </a:rPr>
              <a:t> к </a:t>
            </a:r>
            <a:r>
              <a:rPr lang="ru-RU" sz="1200" b="0" i="0" u="none" strike="noStrike" kern="1200" dirty="0" smtClean="0">
                <a:solidFill>
                  <a:schemeClr val="tx1"/>
                </a:solidFill>
                <a:effectLst/>
                <a:latin typeface="+mn-lt"/>
                <a:ea typeface="+mn-ea"/>
                <a:cs typeface="+mn-cs"/>
              </a:rPr>
              <a:t>LAN</a:t>
            </a:r>
            <a:r>
              <a:rPr lang="ru-RU" sz="1200" b="0" i="0" kern="1200" dirty="0" smtClean="0">
                <a:solidFill>
                  <a:schemeClr val="tx1"/>
                </a:solidFill>
                <a:effectLst/>
                <a:latin typeface="+mn-lt"/>
                <a:ea typeface="+mn-ea"/>
                <a:cs typeface="+mn-cs"/>
              </a:rPr>
              <a:t> сегменту предоставляющий </a:t>
            </a:r>
            <a:r>
              <a:rPr lang="ru-RU" sz="1200" b="0" i="0" u="none" strike="noStrike" kern="1200" dirty="0" smtClean="0">
                <a:solidFill>
                  <a:schemeClr val="tx1"/>
                </a:solidFill>
                <a:effectLst/>
                <a:latin typeface="+mn-lt"/>
                <a:ea typeface="+mn-ea"/>
                <a:cs typeface="+mn-cs"/>
              </a:rPr>
              <a:t>LAN</a:t>
            </a:r>
            <a:r>
              <a:rPr lang="ru-RU" sz="1200" b="0" i="0" kern="1200" dirty="0" smtClean="0">
                <a:solidFill>
                  <a:schemeClr val="tx1"/>
                </a:solidFill>
                <a:effectLst/>
                <a:latin typeface="+mn-lt"/>
                <a:ea typeface="+mn-ea"/>
                <a:cs typeface="+mn-cs"/>
              </a:rPr>
              <a:t> сегменту </a:t>
            </a:r>
            <a:r>
              <a:rPr lang="ru-RU" sz="1200" b="0" i="0" kern="1200" dirty="0" err="1" smtClean="0">
                <a:solidFill>
                  <a:schemeClr val="tx1"/>
                </a:solidFill>
                <a:effectLst/>
                <a:latin typeface="+mn-lt"/>
                <a:ea typeface="+mn-ea"/>
                <a:cs typeface="+mn-cs"/>
              </a:rPr>
              <a:t>линк</a:t>
            </a:r>
            <a:r>
              <a:rPr lang="ru-RU" sz="1200" b="0" i="0" kern="1200" dirty="0" smtClean="0">
                <a:solidFill>
                  <a:schemeClr val="tx1"/>
                </a:solidFill>
                <a:effectLst/>
                <a:latin typeface="+mn-lt"/>
                <a:ea typeface="+mn-ea"/>
                <a:cs typeface="+mn-cs"/>
              </a:rPr>
              <a:t> к корневому коммутатору, большей стоимости, чем «</a:t>
            </a:r>
            <a:r>
              <a:rPr lang="ru-RU" sz="1200" b="0" i="0" kern="1200" dirty="0" err="1" smtClean="0">
                <a:solidFill>
                  <a:schemeClr val="tx1"/>
                </a:solidFill>
                <a:effectLst/>
                <a:latin typeface="+mn-lt"/>
                <a:ea typeface="+mn-ea"/>
                <a:cs typeface="+mn-cs"/>
              </a:rPr>
              <a:t>Designated</a:t>
            </a:r>
            <a:r>
              <a:rPr lang="ru-RU" sz="1200" b="0" i="0" kern="1200" dirty="0" smtClean="0">
                <a:solidFill>
                  <a:schemeClr val="tx1"/>
                </a:solidFill>
                <a:effectLst/>
                <a:latin typeface="+mn-lt"/>
                <a:ea typeface="+mn-ea"/>
                <a:cs typeface="+mn-cs"/>
              </a:rPr>
              <a:t>» порт. Регулярный трафик на порту блокируется.</a:t>
            </a:r>
          </a:p>
          <a:p>
            <a:r>
              <a:rPr lang="ru-RU" sz="1200" b="1" i="0" kern="1200" dirty="0" err="1" smtClean="0">
                <a:solidFill>
                  <a:schemeClr val="tx1"/>
                </a:solidFill>
                <a:effectLst/>
                <a:latin typeface="+mn-lt"/>
                <a:ea typeface="+mn-ea"/>
                <a:cs typeface="+mn-cs"/>
              </a:rPr>
              <a:t>Disabled</a:t>
            </a:r>
            <a:r>
              <a:rPr lang="ru-RU" sz="1200" b="0" i="0" kern="1200" dirty="0" smtClean="0">
                <a:solidFill>
                  <a:schemeClr val="tx1"/>
                </a:solidFill>
                <a:effectLst/>
                <a:latin typeface="+mn-lt"/>
                <a:ea typeface="+mn-ea"/>
                <a:cs typeface="+mn-cs"/>
              </a:rPr>
              <a:t> — Не определён строго стандартом </a:t>
            </a:r>
            <a:r>
              <a:rPr lang="ru-RU" sz="1200" b="0" i="0" u="none" strike="noStrike" kern="1200" dirty="0" smtClean="0">
                <a:solidFill>
                  <a:schemeClr val="tx1"/>
                </a:solidFill>
                <a:effectLst/>
                <a:latin typeface="+mn-lt"/>
                <a:ea typeface="+mn-ea"/>
                <a:cs typeface="+mn-cs"/>
              </a:rPr>
              <a:t>STP</a:t>
            </a:r>
            <a:r>
              <a:rPr lang="ru-RU" sz="1200" b="0" i="0" kern="1200" dirty="0" smtClean="0">
                <a:solidFill>
                  <a:schemeClr val="tx1"/>
                </a:solidFill>
                <a:effectLst/>
                <a:latin typeface="+mn-lt"/>
                <a:ea typeface="+mn-ea"/>
                <a:cs typeface="+mn-cs"/>
              </a:rPr>
              <a:t>, администратор может отключить порт вручную.</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18</a:t>
            </a:fld>
            <a:endParaRPr lang="ru-RU"/>
          </a:p>
        </p:txBody>
      </p:sp>
    </p:spTree>
    <p:extLst>
      <p:ext uri="{BB962C8B-B14F-4D97-AF65-F5344CB8AC3E}">
        <p14:creationId xmlns:p14="http://schemas.microsoft.com/office/powerpoint/2010/main" val="35144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Принцип работы в общих чертах похож на STP: выбирается корневой коммутатор, затем каждый коммутатор, участвующий в построении дерева, ищет кратчайший маршрут (с учётом пропускной способности канала) к корневому коммутатору через соседние коммутаторы (или напрямую). Линии, не попавшие в маршрут, переводятся в режим ожидания и не используются для передачи данных, пока работают основные линии. В случае выхода из строя основных линий, ожидающие линии используются для построения альтернативной топологии, после чего одна из линий становится активной, а остальные продолжают находиться в режиме ожидания.</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19</a:t>
            </a:fld>
            <a:endParaRPr lang="ru-RU"/>
          </a:p>
        </p:txBody>
      </p:sp>
    </p:spTree>
    <p:extLst>
      <p:ext uri="{BB962C8B-B14F-4D97-AF65-F5344CB8AC3E}">
        <p14:creationId xmlns:p14="http://schemas.microsoft.com/office/powerpoint/2010/main" val="4161187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Cisco</a:t>
            </a:r>
            <a:r>
              <a:rPr lang="ru-RU" sz="1200" b="0" i="0" kern="1200" dirty="0" smtClean="0">
                <a:solidFill>
                  <a:schemeClr val="tx1"/>
                </a:solidFill>
                <a:effectLst/>
                <a:latin typeface="+mn-lt"/>
                <a:ea typeface="+mn-ea"/>
                <a:cs typeface="+mn-cs"/>
              </a:rPr>
              <a:t> имеет свой взгляд на STP, и свою </a:t>
            </a:r>
            <a:r>
              <a:rPr lang="ru-RU" sz="1200" b="0" i="0" kern="1200" dirty="0" err="1" smtClean="0">
                <a:solidFill>
                  <a:schemeClr val="tx1"/>
                </a:solidFill>
                <a:effectLst/>
                <a:latin typeface="+mn-lt"/>
                <a:ea typeface="+mn-ea"/>
                <a:cs typeface="+mn-cs"/>
              </a:rPr>
              <a:t>проприетарную</a:t>
            </a:r>
            <a:r>
              <a:rPr lang="ru-RU" sz="1200" b="0" i="0" kern="1200" dirty="0" smtClean="0">
                <a:solidFill>
                  <a:schemeClr val="tx1"/>
                </a:solidFill>
                <a:effectLst/>
                <a:latin typeface="+mn-lt"/>
                <a:ea typeface="+mn-ea"/>
                <a:cs typeface="+mn-cs"/>
              </a:rPr>
              <a:t> реализацию протокола — </a:t>
            </a:r>
            <a:r>
              <a:rPr lang="ru-RU" sz="1200" b="1" i="0" kern="1200" dirty="0" smtClean="0">
                <a:solidFill>
                  <a:schemeClr val="tx1"/>
                </a:solidFill>
                <a:effectLst/>
                <a:latin typeface="+mn-lt"/>
                <a:ea typeface="+mn-ea"/>
                <a:cs typeface="+mn-cs"/>
              </a:rPr>
              <a:t>PVST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Per</a:t>
            </a:r>
            <a:r>
              <a:rPr lang="ru-RU" sz="1200" b="0" i="0" kern="1200" dirty="0" smtClean="0">
                <a:solidFill>
                  <a:schemeClr val="tx1"/>
                </a:solidFill>
                <a:effectLst/>
                <a:latin typeface="+mn-lt"/>
                <a:ea typeface="+mn-ea"/>
                <a:cs typeface="+mn-cs"/>
              </a:rPr>
              <a:t>-VLAN </a:t>
            </a:r>
            <a:r>
              <a:rPr lang="ru-RU" sz="1200" b="0" i="0" kern="1200" dirty="0" err="1" smtClean="0">
                <a:solidFill>
                  <a:schemeClr val="tx1"/>
                </a:solidFill>
                <a:effectLst/>
                <a:latin typeface="+mn-lt"/>
                <a:ea typeface="+mn-ea"/>
                <a:cs typeface="+mn-cs"/>
              </a:rPr>
              <a:t>Spanning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Tree</a:t>
            </a:r>
            <a:r>
              <a:rPr lang="ru-RU" sz="1200" b="0" i="0" kern="1200" dirty="0" smtClean="0">
                <a:solidFill>
                  <a:schemeClr val="tx1"/>
                </a:solidFill>
                <a:effectLst/>
                <a:latin typeface="+mn-lt"/>
                <a:ea typeface="+mn-ea"/>
                <a:cs typeface="+mn-cs"/>
              </a:rPr>
              <a:t>) — которая предназначена для работы в сети с несколькими VLAN. В PVST для каждого </a:t>
            </a:r>
            <a:r>
              <a:rPr lang="ru-RU" sz="1200" b="0" i="0" kern="1200" dirty="0" err="1" smtClean="0">
                <a:solidFill>
                  <a:schemeClr val="tx1"/>
                </a:solidFill>
                <a:effectLst/>
                <a:latin typeface="+mn-lt"/>
                <a:ea typeface="+mn-ea"/>
                <a:cs typeface="+mn-cs"/>
              </a:rPr>
              <a:t>влана</a:t>
            </a:r>
            <a:r>
              <a:rPr lang="ru-RU" sz="1200" b="0" i="0" kern="1200" dirty="0" smtClean="0">
                <a:solidFill>
                  <a:schemeClr val="tx1"/>
                </a:solidFill>
                <a:effectLst/>
                <a:latin typeface="+mn-lt"/>
                <a:ea typeface="+mn-ea"/>
                <a:cs typeface="+mn-cs"/>
              </a:rPr>
              <a:t> существует свой процесс STP, что позволяет независимую и гибкую настройку под потребности каждого </a:t>
            </a:r>
            <a:r>
              <a:rPr lang="ru-RU" sz="1200" b="0" i="0" kern="1200" dirty="0" err="1" smtClean="0">
                <a:solidFill>
                  <a:schemeClr val="tx1"/>
                </a:solidFill>
                <a:effectLst/>
                <a:latin typeface="+mn-lt"/>
                <a:ea typeface="+mn-ea"/>
                <a:cs typeface="+mn-cs"/>
              </a:rPr>
              <a:t>влана</a:t>
            </a:r>
            <a:r>
              <a:rPr lang="ru-RU" sz="1200" b="0" i="0" kern="1200" dirty="0" smtClean="0">
                <a:solidFill>
                  <a:schemeClr val="tx1"/>
                </a:solidFill>
                <a:effectLst/>
                <a:latin typeface="+mn-lt"/>
                <a:ea typeface="+mn-ea"/>
                <a:cs typeface="+mn-cs"/>
              </a:rPr>
              <a:t>, но самое главное, позволяет использовать балансировку нагрузки за счет того, что конкретный физический </a:t>
            </a:r>
            <a:r>
              <a:rPr lang="ru-RU" sz="1200" b="0" i="0" kern="1200" dirty="0" err="1" smtClean="0">
                <a:solidFill>
                  <a:schemeClr val="tx1"/>
                </a:solidFill>
                <a:effectLst/>
                <a:latin typeface="+mn-lt"/>
                <a:ea typeface="+mn-ea"/>
                <a:cs typeface="+mn-cs"/>
              </a:rPr>
              <a:t>линк</a:t>
            </a:r>
            <a:r>
              <a:rPr lang="ru-RU" sz="1200" b="0" i="0" kern="1200" dirty="0" smtClean="0">
                <a:solidFill>
                  <a:schemeClr val="tx1"/>
                </a:solidFill>
                <a:effectLst/>
                <a:latin typeface="+mn-lt"/>
                <a:ea typeface="+mn-ea"/>
                <a:cs typeface="+mn-cs"/>
              </a:rPr>
              <a:t> может быть заблокирован в одном </a:t>
            </a:r>
            <a:r>
              <a:rPr lang="ru-RU" sz="1200" b="0" i="0" kern="1200" dirty="0" err="1" smtClean="0">
                <a:solidFill>
                  <a:schemeClr val="tx1"/>
                </a:solidFill>
                <a:effectLst/>
                <a:latin typeface="+mn-lt"/>
                <a:ea typeface="+mn-ea"/>
                <a:cs typeface="+mn-cs"/>
              </a:rPr>
              <a:t>влане</a:t>
            </a:r>
            <a:r>
              <a:rPr lang="ru-RU" sz="1200" b="0" i="0" kern="1200" dirty="0" smtClean="0">
                <a:solidFill>
                  <a:schemeClr val="tx1"/>
                </a:solidFill>
                <a:effectLst/>
                <a:latin typeface="+mn-lt"/>
                <a:ea typeface="+mn-ea"/>
                <a:cs typeface="+mn-cs"/>
              </a:rPr>
              <a:t>, но работать в другом. Минусом этой реализации является, конечно, </a:t>
            </a:r>
            <a:r>
              <a:rPr lang="ru-RU" sz="1200" b="0" i="0" kern="1200" dirty="0" err="1" smtClean="0">
                <a:solidFill>
                  <a:schemeClr val="tx1"/>
                </a:solidFill>
                <a:effectLst/>
                <a:latin typeface="+mn-lt"/>
                <a:ea typeface="+mn-ea"/>
                <a:cs typeface="+mn-cs"/>
              </a:rPr>
              <a:t>проприетарность</a:t>
            </a:r>
            <a:r>
              <a:rPr lang="ru-RU" sz="1200" b="0" i="0" kern="1200" dirty="0" smtClean="0">
                <a:solidFill>
                  <a:schemeClr val="tx1"/>
                </a:solidFill>
                <a:effectLst/>
                <a:latin typeface="+mn-lt"/>
                <a:ea typeface="+mn-ea"/>
                <a:cs typeface="+mn-cs"/>
              </a:rPr>
              <a:t>: для функционирования PVST требуется </a:t>
            </a:r>
            <a:r>
              <a:rPr lang="ru-RU" sz="1200" b="0" i="0" kern="1200" dirty="0" err="1" smtClean="0">
                <a:solidFill>
                  <a:schemeClr val="tx1"/>
                </a:solidFill>
                <a:effectLst/>
                <a:latin typeface="+mn-lt"/>
                <a:ea typeface="+mn-ea"/>
                <a:cs typeface="+mn-cs"/>
              </a:rPr>
              <a:t>проприетарный</a:t>
            </a:r>
            <a:r>
              <a:rPr lang="ru-RU" sz="1200" b="0" i="0" kern="1200" dirty="0" smtClean="0">
                <a:solidFill>
                  <a:schemeClr val="tx1"/>
                </a:solidFill>
                <a:effectLst/>
                <a:latin typeface="+mn-lt"/>
                <a:ea typeface="+mn-ea"/>
                <a:cs typeface="+mn-cs"/>
              </a:rPr>
              <a:t> же ISL </a:t>
            </a:r>
            <a:r>
              <a:rPr lang="ru-RU" sz="1200" b="0" i="0" kern="1200" dirty="0" err="1" smtClean="0">
                <a:solidFill>
                  <a:schemeClr val="tx1"/>
                </a:solidFill>
                <a:effectLst/>
                <a:latin typeface="+mn-lt"/>
                <a:ea typeface="+mn-ea"/>
                <a:cs typeface="+mn-cs"/>
              </a:rPr>
              <a:t>транк</a:t>
            </a:r>
            <a:r>
              <a:rPr lang="ru-RU" sz="1200" b="0" i="0" kern="1200" dirty="0" smtClean="0">
                <a:solidFill>
                  <a:schemeClr val="tx1"/>
                </a:solidFill>
                <a:effectLst/>
                <a:latin typeface="+mn-lt"/>
                <a:ea typeface="+mn-ea"/>
                <a:cs typeface="+mn-cs"/>
              </a:rPr>
              <a:t> между </a:t>
            </a:r>
            <a:r>
              <a:rPr lang="ru-RU" sz="1200" b="0" i="0" kern="1200" dirty="0" err="1" smtClean="0">
                <a:solidFill>
                  <a:schemeClr val="tx1"/>
                </a:solidFill>
                <a:effectLst/>
                <a:latin typeface="+mn-lt"/>
                <a:ea typeface="+mn-ea"/>
                <a:cs typeface="+mn-cs"/>
              </a:rPr>
              <a:t>свичами</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Также существует вторая версия этой реализации — </a:t>
            </a:r>
            <a:r>
              <a:rPr lang="ru-RU" sz="1200" b="1" i="0" kern="1200" dirty="0" smtClean="0">
                <a:solidFill>
                  <a:schemeClr val="tx1"/>
                </a:solidFill>
                <a:effectLst/>
                <a:latin typeface="+mn-lt"/>
                <a:ea typeface="+mn-ea"/>
                <a:cs typeface="+mn-cs"/>
              </a:rPr>
              <a:t>PVST+</a:t>
            </a:r>
            <a:r>
              <a:rPr lang="ru-RU" sz="1200" b="0" i="0" kern="1200" dirty="0" smtClean="0">
                <a:solidFill>
                  <a:schemeClr val="tx1"/>
                </a:solidFill>
                <a:effectLst/>
                <a:latin typeface="+mn-lt"/>
                <a:ea typeface="+mn-ea"/>
                <a:cs typeface="+mn-cs"/>
              </a:rPr>
              <a:t>, которая позволяет наладить связь между </a:t>
            </a:r>
            <a:r>
              <a:rPr lang="ru-RU" sz="1200" b="0" i="0" kern="1200" dirty="0" err="1" smtClean="0">
                <a:solidFill>
                  <a:schemeClr val="tx1"/>
                </a:solidFill>
                <a:effectLst/>
                <a:latin typeface="+mn-lt"/>
                <a:ea typeface="+mn-ea"/>
                <a:cs typeface="+mn-cs"/>
              </a:rPr>
              <a:t>свичами</a:t>
            </a:r>
            <a:r>
              <a:rPr lang="ru-RU" sz="1200" b="0" i="0" kern="1200" dirty="0" smtClean="0">
                <a:solidFill>
                  <a:schemeClr val="tx1"/>
                </a:solidFill>
                <a:effectLst/>
                <a:latin typeface="+mn-lt"/>
                <a:ea typeface="+mn-ea"/>
                <a:cs typeface="+mn-cs"/>
              </a:rPr>
              <a:t> с CST и PVST, и работает как с ISL- </a:t>
            </a:r>
            <a:r>
              <a:rPr lang="ru-RU" sz="1200" b="0" i="0" kern="1200" dirty="0" err="1" smtClean="0">
                <a:solidFill>
                  <a:schemeClr val="tx1"/>
                </a:solidFill>
                <a:effectLst/>
                <a:latin typeface="+mn-lt"/>
                <a:ea typeface="+mn-ea"/>
                <a:cs typeface="+mn-cs"/>
              </a:rPr>
              <a:t>транком</a:t>
            </a:r>
            <a:r>
              <a:rPr lang="ru-RU" sz="1200" b="0" i="0" kern="1200" dirty="0" smtClean="0">
                <a:solidFill>
                  <a:schemeClr val="tx1"/>
                </a:solidFill>
                <a:effectLst/>
                <a:latin typeface="+mn-lt"/>
                <a:ea typeface="+mn-ea"/>
                <a:cs typeface="+mn-cs"/>
              </a:rPr>
              <a:t>, так и с 802.1q. PVST+ это протокол по умолчанию на коммутаторах </a:t>
            </a:r>
            <a:r>
              <a:rPr lang="ru-RU" sz="1200" b="0" i="0" kern="1200" dirty="0" err="1" smtClean="0">
                <a:solidFill>
                  <a:schemeClr val="tx1"/>
                </a:solidFill>
                <a:effectLst/>
                <a:latin typeface="+mn-lt"/>
                <a:ea typeface="+mn-ea"/>
                <a:cs typeface="+mn-cs"/>
              </a:rPr>
              <a:t>Cisco</a:t>
            </a:r>
            <a:r>
              <a:rPr lang="ru-RU"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20</a:t>
            </a:fld>
            <a:endParaRPr lang="ru-RU"/>
          </a:p>
        </p:txBody>
      </p:sp>
    </p:spTree>
    <p:extLst>
      <p:ext uri="{BB962C8B-B14F-4D97-AF65-F5344CB8AC3E}">
        <p14:creationId xmlns:p14="http://schemas.microsoft.com/office/powerpoint/2010/main" val="3368165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b="1" dirty="0" smtClean="0"/>
              <a:t>Топология логической сети</a:t>
            </a:r>
            <a:r>
              <a:rPr lang="ru-RU" dirty="0" smtClean="0"/>
              <a:t> это концептуальное представление о том, как устройства работают на определенных уровнях абстракции. </a:t>
            </a:r>
            <a:r>
              <a:rPr lang="ru-RU" b="1" dirty="0" smtClean="0"/>
              <a:t>физическая топология</a:t>
            </a:r>
            <a:r>
              <a:rPr lang="ru-RU" dirty="0" smtClean="0"/>
              <a:t> подробно, как устройства физически связаны. Логические и физические топологии могут быть представлены как визуальные диаграммы. </a:t>
            </a:r>
          </a:p>
          <a:p>
            <a:r>
              <a:rPr lang="ru-RU" b="1" dirty="0" smtClean="0"/>
              <a:t>Карта топологии сети</a:t>
            </a:r>
            <a:r>
              <a:rPr lang="ru-RU" dirty="0" smtClean="0"/>
              <a:t> это </a:t>
            </a:r>
            <a:r>
              <a:rPr lang="ru-RU" b="1" dirty="0" smtClean="0"/>
              <a:t>карта, которая позволяет администратору видеть физическое расположение подключенных устройств</a:t>
            </a:r>
            <a:r>
              <a:rPr lang="ru-RU" dirty="0" smtClean="0"/>
              <a:t>. Наличие карты топологии сети под рукой очень полезно для понимания того, как устройства соединяются друг с другом, и лучших методов устранения неполадок.</a:t>
            </a:r>
          </a:p>
          <a:p>
            <a:r>
              <a:rPr lang="ru-RU" dirty="0" smtClean="0"/>
              <a:t>Далее</a:t>
            </a:r>
            <a:r>
              <a:rPr lang="ru-RU" baseline="0" dirty="0" smtClean="0"/>
              <a:t> рассмотрим некоторые топологии сети.</a:t>
            </a: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2</a:t>
            </a:fld>
            <a:endParaRPr lang="ru-RU"/>
          </a:p>
        </p:txBody>
      </p:sp>
    </p:spTree>
    <p:extLst>
      <p:ext uri="{BB962C8B-B14F-4D97-AF65-F5344CB8AC3E}">
        <p14:creationId xmlns:p14="http://schemas.microsoft.com/office/powerpoint/2010/main" val="2379123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Протокол </a:t>
            </a:r>
            <a:r>
              <a:rPr lang="ru-RU" sz="1200" b="0" i="0" kern="1200" dirty="0" err="1" smtClean="0">
                <a:solidFill>
                  <a:schemeClr val="tx1"/>
                </a:solidFill>
                <a:effectLst/>
                <a:latin typeface="+mn-lt"/>
                <a:ea typeface="+mn-ea"/>
                <a:cs typeface="+mn-cs"/>
              </a:rPr>
              <a:t>Multiple</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Spanning</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Tree</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является расширением протокола </a:t>
            </a:r>
            <a:r>
              <a:rPr lang="ru-RU" sz="1200" b="0" i="1" kern="1200" dirty="0" smtClean="0">
                <a:solidFill>
                  <a:schemeClr val="tx1"/>
                </a:solidFill>
                <a:effectLst/>
                <a:latin typeface="+mn-lt"/>
                <a:ea typeface="+mn-ea"/>
                <a:cs typeface="+mn-cs"/>
              </a:rPr>
              <a:t>RSTP</a:t>
            </a:r>
            <a:r>
              <a:rPr lang="ru-RU" sz="1200" b="0" i="0" kern="1200" dirty="0" smtClean="0">
                <a:solidFill>
                  <a:schemeClr val="tx1"/>
                </a:solidFill>
                <a:effectLst/>
                <a:latin typeface="+mn-lt"/>
                <a:ea typeface="+mn-ea"/>
                <a:cs typeface="+mn-cs"/>
              </a:rPr>
              <a:t>, который позволяет настраивать отдельное связующее </a:t>
            </a:r>
            <a:r>
              <a:rPr lang="ru-RU" sz="1200" b="0" i="1" kern="1200" dirty="0" smtClean="0">
                <a:solidFill>
                  <a:schemeClr val="tx1"/>
                </a:solidFill>
                <a:effectLst/>
                <a:latin typeface="+mn-lt"/>
                <a:ea typeface="+mn-ea"/>
                <a:cs typeface="+mn-cs"/>
              </a:rPr>
              <a:t>дерево</a:t>
            </a:r>
            <a:r>
              <a:rPr lang="ru-RU" sz="1200" b="0" i="0" kern="1200" dirty="0" smtClean="0">
                <a:solidFill>
                  <a:schemeClr val="tx1"/>
                </a:solidFill>
                <a:effectLst/>
                <a:latin typeface="+mn-lt"/>
                <a:ea typeface="+mn-ea"/>
                <a:cs typeface="+mn-cs"/>
              </a:rPr>
              <a:t> для любой </a:t>
            </a:r>
            <a:r>
              <a:rPr lang="ru-RU" sz="1200" b="0" i="1" kern="1200" dirty="0" smtClean="0">
                <a:solidFill>
                  <a:schemeClr val="tx1"/>
                </a:solidFill>
                <a:effectLst/>
                <a:latin typeface="+mn-lt"/>
                <a:ea typeface="+mn-ea"/>
                <a:cs typeface="+mn-cs"/>
              </a:rPr>
              <a:t>VLAN</a:t>
            </a:r>
            <a:r>
              <a:rPr lang="ru-RU" sz="1200" b="0" i="0" kern="1200" dirty="0" smtClean="0">
                <a:solidFill>
                  <a:schemeClr val="tx1"/>
                </a:solidFill>
                <a:effectLst/>
                <a:latin typeface="+mn-lt"/>
                <a:ea typeface="+mn-ea"/>
                <a:cs typeface="+mn-cs"/>
              </a:rPr>
              <a:t> или группы </a:t>
            </a:r>
            <a:r>
              <a:rPr lang="ru-RU" sz="1200" b="0" i="1" kern="1200" dirty="0" smtClean="0">
                <a:solidFill>
                  <a:schemeClr val="tx1"/>
                </a:solidFill>
                <a:effectLst/>
                <a:latin typeface="+mn-lt"/>
                <a:ea typeface="+mn-ea"/>
                <a:cs typeface="+mn-cs"/>
              </a:rPr>
              <a:t>VLAN</a:t>
            </a:r>
            <a:r>
              <a:rPr lang="ru-RU" sz="1200" b="0" i="0" kern="1200" dirty="0" smtClean="0">
                <a:solidFill>
                  <a:schemeClr val="tx1"/>
                </a:solidFill>
                <a:effectLst/>
                <a:latin typeface="+mn-lt"/>
                <a:ea typeface="+mn-ea"/>
                <a:cs typeface="+mn-cs"/>
              </a:rPr>
              <a:t>, создавая множество маршрутов передачи трафика и позволяя осуществлять балансировку нагрузки.</a:t>
            </a:r>
          </a:p>
          <a:p>
            <a:r>
              <a:rPr lang="ru-RU" sz="1200" b="0" i="0" kern="1200" dirty="0" smtClean="0">
                <a:solidFill>
                  <a:schemeClr val="tx1"/>
                </a:solidFill>
                <a:effectLst/>
                <a:latin typeface="+mn-lt"/>
                <a:ea typeface="+mn-ea"/>
                <a:cs typeface="+mn-cs"/>
              </a:rPr>
              <a:t>Протокол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делит коммутируемую </a:t>
            </a:r>
            <a:r>
              <a:rPr lang="ru-RU" sz="1200" b="0" i="1" kern="1200" dirty="0" smtClean="0">
                <a:solidFill>
                  <a:schemeClr val="tx1"/>
                </a:solidFill>
                <a:effectLst/>
                <a:latin typeface="+mn-lt"/>
                <a:ea typeface="+mn-ea"/>
                <a:cs typeface="+mn-cs"/>
              </a:rPr>
              <a:t>сеть</a:t>
            </a:r>
            <a:r>
              <a:rPr lang="ru-RU" sz="1200" b="0" i="0" kern="1200" dirty="0" smtClean="0">
                <a:solidFill>
                  <a:schemeClr val="tx1"/>
                </a:solidFill>
                <a:effectLst/>
                <a:latin typeface="+mn-lt"/>
                <a:ea typeface="+mn-ea"/>
                <a:cs typeface="+mn-cs"/>
              </a:rPr>
              <a:t> на </a:t>
            </a:r>
            <a:r>
              <a:rPr lang="ru-RU" sz="1200" b="1" i="0" kern="1200" dirty="0" smtClean="0">
                <a:solidFill>
                  <a:schemeClr val="tx1"/>
                </a:solidFill>
                <a:effectLst/>
                <a:latin typeface="+mn-lt"/>
                <a:ea typeface="+mn-ea"/>
                <a:cs typeface="+mn-cs"/>
              </a:rPr>
              <a:t>регионы MST</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Multiple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Spanning</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Tree</a:t>
            </a:r>
            <a:r>
              <a:rPr lang="ru-RU" sz="1200" b="0" i="1" kern="1200" dirty="0" smtClean="0">
                <a:solidFill>
                  <a:schemeClr val="tx1"/>
                </a:solidFill>
                <a:effectLst/>
                <a:latin typeface="+mn-lt"/>
                <a:ea typeface="+mn-ea"/>
                <a:cs typeface="+mn-cs"/>
              </a:rPr>
              <a:t> (MST) </a:t>
            </a:r>
            <a:r>
              <a:rPr lang="ru-RU" sz="1200" b="0" i="1" kern="1200" dirty="0" err="1" smtClean="0">
                <a:solidFill>
                  <a:schemeClr val="tx1"/>
                </a:solidFill>
                <a:effectLst/>
                <a:latin typeface="+mn-lt"/>
                <a:ea typeface="+mn-ea"/>
                <a:cs typeface="+mn-cs"/>
              </a:rPr>
              <a:t>Region</a:t>
            </a:r>
            <a:r>
              <a:rPr lang="ru-RU" sz="1200" b="0" i="0" kern="1200" dirty="0" smtClean="0">
                <a:solidFill>
                  <a:schemeClr val="tx1"/>
                </a:solidFill>
                <a:effectLst/>
                <a:latin typeface="+mn-lt"/>
                <a:ea typeface="+mn-ea"/>
                <a:cs typeface="+mn-cs"/>
              </a:rPr>
              <a:t>), каждый из которых может содержать множество </a:t>
            </a:r>
            <a:r>
              <a:rPr lang="ru-RU" sz="1200" b="1" i="0" kern="1200" dirty="0" smtClean="0">
                <a:solidFill>
                  <a:schemeClr val="tx1"/>
                </a:solidFill>
                <a:effectLst/>
                <a:latin typeface="+mn-lt"/>
                <a:ea typeface="+mn-ea"/>
                <a:cs typeface="+mn-cs"/>
              </a:rPr>
              <a:t>копий связующих деревьев</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Multiple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Spanning</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Tree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Instance</a:t>
            </a:r>
            <a:r>
              <a:rPr lang="ru-RU" sz="1200" b="0" i="1" kern="1200" dirty="0" smtClean="0">
                <a:solidFill>
                  <a:schemeClr val="tx1"/>
                </a:solidFill>
                <a:effectLst/>
                <a:latin typeface="+mn-lt"/>
                <a:ea typeface="+mn-ea"/>
                <a:cs typeface="+mn-cs"/>
              </a:rPr>
              <a:t>, MSTI</a:t>
            </a:r>
            <a:r>
              <a:rPr lang="ru-RU" sz="1200" b="0" i="0" kern="1200" dirty="0" smtClean="0">
                <a:solidFill>
                  <a:schemeClr val="tx1"/>
                </a:solidFill>
                <a:effectLst/>
                <a:latin typeface="+mn-lt"/>
                <a:ea typeface="+mn-ea"/>
                <a:cs typeface="+mn-cs"/>
              </a:rPr>
              <a:t>) с независимой друг от друга топологией.</a:t>
            </a:r>
          </a:p>
          <a:p>
            <a:r>
              <a:rPr lang="ru-RU" sz="1200" b="0" i="0" kern="1200" dirty="0" smtClean="0">
                <a:solidFill>
                  <a:schemeClr val="tx1"/>
                </a:solidFill>
                <a:effectLst/>
                <a:latin typeface="+mn-lt"/>
                <a:ea typeface="+mn-ea"/>
                <a:cs typeface="+mn-cs"/>
              </a:rPr>
              <a:t>Для того чтобы два и более коммутатора принадлежали одному региону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 они должны обладать одинаковой конфигурацией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 которая включает: номер ревизии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MSTP </a:t>
            </a:r>
            <a:r>
              <a:rPr lang="ru-RU" sz="1200" b="0" i="1" kern="1200" dirty="0" err="1" smtClean="0">
                <a:solidFill>
                  <a:schemeClr val="tx1"/>
                </a:solidFill>
                <a:effectLst/>
                <a:latin typeface="+mn-lt"/>
                <a:ea typeface="+mn-ea"/>
                <a:cs typeface="+mn-cs"/>
              </a:rPr>
              <a:t>revision</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level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number</a:t>
            </a:r>
            <a:r>
              <a:rPr lang="ru-RU" sz="1200" b="0" i="0" kern="1200" dirty="0" smtClean="0">
                <a:solidFill>
                  <a:schemeClr val="tx1"/>
                </a:solidFill>
                <a:effectLst/>
                <a:latin typeface="+mn-lt"/>
                <a:ea typeface="+mn-ea"/>
                <a:cs typeface="+mn-cs"/>
              </a:rPr>
              <a:t>), имя региона (</a:t>
            </a:r>
            <a:r>
              <a:rPr lang="ru-RU" sz="1200" b="0" i="1" kern="1200" dirty="0" err="1" smtClean="0">
                <a:solidFill>
                  <a:schemeClr val="tx1"/>
                </a:solidFill>
                <a:effectLst/>
                <a:latin typeface="+mn-lt"/>
                <a:ea typeface="+mn-ea"/>
                <a:cs typeface="+mn-cs"/>
              </a:rPr>
              <a:t>Region</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name</a:t>
            </a:r>
            <a:r>
              <a:rPr lang="ru-RU" sz="1200" b="0" i="0" kern="1200" dirty="0" smtClean="0">
                <a:solidFill>
                  <a:schemeClr val="tx1"/>
                </a:solidFill>
                <a:effectLst/>
                <a:latin typeface="+mn-lt"/>
                <a:ea typeface="+mn-ea"/>
                <a:cs typeface="+mn-cs"/>
              </a:rPr>
              <a:t>), карту привязки </a:t>
            </a:r>
            <a:r>
              <a:rPr lang="ru-RU" sz="1200" b="0" i="1" kern="1200" dirty="0" smtClean="0">
                <a:solidFill>
                  <a:schemeClr val="tx1"/>
                </a:solidFill>
                <a:effectLst/>
                <a:latin typeface="+mn-lt"/>
                <a:ea typeface="+mn-ea"/>
                <a:cs typeface="+mn-cs"/>
              </a:rPr>
              <a:t>VLAN</a:t>
            </a:r>
            <a:r>
              <a:rPr lang="ru-RU" sz="1200" b="0" i="0" kern="1200" dirty="0" smtClean="0">
                <a:solidFill>
                  <a:schemeClr val="tx1"/>
                </a:solidFill>
                <a:effectLst/>
                <a:latin typeface="+mn-lt"/>
                <a:ea typeface="+mn-ea"/>
                <a:cs typeface="+mn-cs"/>
              </a:rPr>
              <a:t> к копии связующего дерева (</a:t>
            </a:r>
            <a:r>
              <a:rPr lang="ru-RU" sz="1200" b="0" i="1" kern="1200" dirty="0" smtClean="0">
                <a:solidFill>
                  <a:schemeClr val="tx1"/>
                </a:solidFill>
                <a:effectLst/>
                <a:latin typeface="+mn-lt"/>
                <a:ea typeface="+mn-ea"/>
                <a:cs typeface="+mn-cs"/>
              </a:rPr>
              <a:t>VLAN-</a:t>
            </a:r>
            <a:r>
              <a:rPr lang="ru-RU" sz="1200" b="0" i="1" kern="1200" dirty="0" err="1" smtClean="0">
                <a:solidFill>
                  <a:schemeClr val="tx1"/>
                </a:solidFill>
                <a:effectLst/>
                <a:latin typeface="+mn-lt"/>
                <a:ea typeface="+mn-ea"/>
                <a:cs typeface="+mn-cs"/>
              </a:rPr>
              <a:t>to</a:t>
            </a:r>
            <a:r>
              <a:rPr lang="ru-RU" sz="1200" b="0" i="1" kern="1200" dirty="0" smtClean="0">
                <a:solidFill>
                  <a:schemeClr val="tx1"/>
                </a:solidFill>
                <a:effectLst/>
                <a:latin typeface="+mn-lt"/>
                <a:ea typeface="+mn-ea"/>
                <a:cs typeface="+mn-cs"/>
              </a:rPr>
              <a:t>-</a:t>
            </a:r>
            <a:r>
              <a:rPr lang="ru-RU" sz="1200" b="0" i="1" kern="1200" dirty="0" err="1" smtClean="0">
                <a:solidFill>
                  <a:schemeClr val="tx1"/>
                </a:solidFill>
                <a:effectLst/>
                <a:latin typeface="+mn-lt"/>
                <a:ea typeface="+mn-ea"/>
                <a:cs typeface="+mn-cs"/>
              </a:rPr>
              <a:t>instance</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mapping</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Внутри коммутируемой сети может быть создано множество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-регионов.</a:t>
            </a:r>
          </a:p>
          <a:p>
            <a:r>
              <a:rPr lang="ru-RU" sz="1200" b="0" i="0" kern="1200" dirty="0" smtClean="0">
                <a:solidFill>
                  <a:schemeClr val="tx1"/>
                </a:solidFill>
                <a:effectLst/>
                <a:latin typeface="+mn-lt"/>
                <a:ea typeface="+mn-ea"/>
                <a:cs typeface="+mn-cs"/>
              </a:rPr>
              <a:t>Протокол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определяет следующие </a:t>
            </a:r>
            <a:r>
              <a:rPr lang="ru-RU" sz="1200" b="0" i="1" kern="1200" dirty="0" smtClean="0">
                <a:solidFill>
                  <a:schemeClr val="tx1"/>
                </a:solidFill>
                <a:effectLst/>
                <a:latin typeface="+mn-lt"/>
                <a:ea typeface="+mn-ea"/>
                <a:cs typeface="+mn-cs"/>
              </a:rPr>
              <a:t>типы связующих</a:t>
            </a:r>
            <a:r>
              <a:rPr lang="ru-RU" sz="1200" b="0" i="0" kern="1200" dirty="0" smtClean="0">
                <a:solidFill>
                  <a:schemeClr val="tx1"/>
                </a:solidFill>
                <a:effectLst/>
                <a:latin typeface="+mn-lt"/>
                <a:ea typeface="+mn-ea"/>
                <a:cs typeface="+mn-cs"/>
              </a:rPr>
              <a:t> деревьев:</a:t>
            </a:r>
          </a:p>
          <a:p>
            <a:r>
              <a:rPr lang="ru-RU" sz="1200" b="1" i="0" kern="1200" dirty="0" err="1" smtClean="0">
                <a:solidFill>
                  <a:schemeClr val="tx1"/>
                </a:solidFill>
                <a:effectLst/>
                <a:latin typeface="+mn-lt"/>
                <a:ea typeface="+mn-ea"/>
                <a:cs typeface="+mn-cs"/>
              </a:rPr>
              <a:t>Internal</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Spanning</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Tree</a:t>
            </a:r>
            <a:r>
              <a:rPr lang="ru-RU" sz="1200" b="1" i="0" kern="1200" dirty="0" smtClean="0">
                <a:solidFill>
                  <a:schemeClr val="tx1"/>
                </a:solidFill>
                <a:effectLst/>
                <a:latin typeface="+mn-lt"/>
                <a:ea typeface="+mn-ea"/>
                <a:cs typeface="+mn-cs"/>
              </a:rPr>
              <a:t> (IST)</a:t>
            </a:r>
            <a:r>
              <a:rPr lang="ru-RU" sz="1200" b="0" i="0" kern="1200" dirty="0" smtClean="0">
                <a:solidFill>
                  <a:schemeClr val="tx1"/>
                </a:solidFill>
                <a:effectLst/>
                <a:latin typeface="+mn-lt"/>
                <a:ea typeface="+mn-ea"/>
                <a:cs typeface="+mn-cs"/>
              </a:rPr>
              <a:t> — специальная копия связующего дерева, которая по умолчанию существует в каждом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-регионе. </a:t>
            </a:r>
            <a:r>
              <a:rPr lang="ru-RU" sz="1200" b="0" i="1" kern="1200" dirty="0" smtClean="0">
                <a:solidFill>
                  <a:schemeClr val="tx1"/>
                </a:solidFill>
                <a:effectLst/>
                <a:latin typeface="+mn-lt"/>
                <a:ea typeface="+mn-ea"/>
                <a:cs typeface="+mn-cs"/>
              </a:rPr>
              <a:t>IST</a:t>
            </a:r>
            <a:r>
              <a:rPr lang="ru-RU" sz="1200" b="0" i="0" kern="1200" dirty="0" smtClean="0">
                <a:solidFill>
                  <a:schemeClr val="tx1"/>
                </a:solidFill>
                <a:effectLst/>
                <a:latin typeface="+mn-lt"/>
                <a:ea typeface="+mn-ea"/>
                <a:cs typeface="+mn-cs"/>
              </a:rPr>
              <a:t> присвоен номер 0 (</a:t>
            </a:r>
            <a:r>
              <a:rPr lang="ru-RU" sz="1200" b="0" i="0" kern="1200" dirty="0" err="1" smtClean="0">
                <a:solidFill>
                  <a:schemeClr val="tx1"/>
                </a:solidFill>
                <a:effectLst/>
                <a:latin typeface="+mn-lt"/>
                <a:ea typeface="+mn-ea"/>
                <a:cs typeface="+mn-cs"/>
              </a:rPr>
              <a:t>Instance</a:t>
            </a:r>
            <a:r>
              <a:rPr lang="ru-RU" sz="1200" b="0" i="0" kern="1200" dirty="0" smtClean="0">
                <a:solidFill>
                  <a:schemeClr val="tx1"/>
                </a:solidFill>
                <a:effectLst/>
                <a:latin typeface="+mn-lt"/>
                <a:ea typeface="+mn-ea"/>
                <a:cs typeface="+mn-cs"/>
              </a:rPr>
              <a:t> 0). Она может отправлять и получать кадры BPDU и служит для управления топологией внутри региона. Все </a:t>
            </a:r>
            <a:r>
              <a:rPr lang="ru-RU" sz="1200" b="0" i="1" kern="1200" dirty="0" smtClean="0">
                <a:solidFill>
                  <a:schemeClr val="tx1"/>
                </a:solidFill>
                <a:effectLst/>
                <a:latin typeface="+mn-lt"/>
                <a:ea typeface="+mn-ea"/>
                <a:cs typeface="+mn-cs"/>
              </a:rPr>
              <a:t>VLAN</a:t>
            </a:r>
            <a:r>
              <a:rPr lang="ru-RU" sz="1200" b="0" i="0" kern="1200" dirty="0" smtClean="0">
                <a:solidFill>
                  <a:schemeClr val="tx1"/>
                </a:solidFill>
                <a:effectLst/>
                <a:latin typeface="+mn-lt"/>
                <a:ea typeface="+mn-ea"/>
                <a:cs typeface="+mn-cs"/>
              </a:rPr>
              <a:t>, настроенные на коммутаторах данного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-региона, по умолчанию привязаны к </a:t>
            </a:r>
            <a:r>
              <a:rPr lang="ru-RU" sz="1200" b="0" i="1" kern="1200" dirty="0" smtClean="0">
                <a:solidFill>
                  <a:schemeClr val="tx1"/>
                </a:solidFill>
                <a:effectLst/>
                <a:latin typeface="+mn-lt"/>
                <a:ea typeface="+mn-ea"/>
                <a:cs typeface="+mn-cs"/>
              </a:rPr>
              <a:t>IST</a:t>
            </a:r>
            <a:r>
              <a:rPr lang="ru-RU" sz="1200" b="0" i="0" kern="1200" dirty="0" smtClean="0">
                <a:solidFill>
                  <a:schemeClr val="tx1"/>
                </a:solidFill>
                <a:effectLst/>
                <a:latin typeface="+mn-lt"/>
                <a:ea typeface="+mn-ea"/>
                <a:cs typeface="+mn-cs"/>
              </a:rPr>
              <a:t>;</a:t>
            </a:r>
          </a:p>
          <a:p>
            <a:r>
              <a:rPr lang="ru-RU" sz="1200" b="1" i="0" kern="1200" dirty="0" err="1" smtClean="0">
                <a:solidFill>
                  <a:schemeClr val="tx1"/>
                </a:solidFill>
                <a:effectLst/>
                <a:latin typeface="+mn-lt"/>
                <a:ea typeface="+mn-ea"/>
                <a:cs typeface="+mn-cs"/>
              </a:rPr>
              <a:t>Common</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Spanning</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Tree</a:t>
            </a:r>
            <a:r>
              <a:rPr lang="ru-RU" sz="1200" b="1" i="0" kern="1200" dirty="0" smtClean="0">
                <a:solidFill>
                  <a:schemeClr val="tx1"/>
                </a:solidFill>
                <a:effectLst/>
                <a:latin typeface="+mn-lt"/>
                <a:ea typeface="+mn-ea"/>
                <a:cs typeface="+mn-cs"/>
              </a:rPr>
              <a:t> (CST)</a:t>
            </a:r>
            <a:r>
              <a:rPr lang="ru-RU" sz="1200" b="0" i="0" kern="1200" dirty="0" smtClean="0">
                <a:solidFill>
                  <a:schemeClr val="tx1"/>
                </a:solidFill>
                <a:effectLst/>
                <a:latin typeface="+mn-lt"/>
                <a:ea typeface="+mn-ea"/>
                <a:cs typeface="+mn-cs"/>
              </a:rPr>
              <a:t> — единое связующее </a:t>
            </a:r>
            <a:r>
              <a:rPr lang="ru-RU" sz="1200" b="0" i="1" kern="1200" dirty="0" smtClean="0">
                <a:solidFill>
                  <a:schemeClr val="tx1"/>
                </a:solidFill>
                <a:effectLst/>
                <a:latin typeface="+mn-lt"/>
                <a:ea typeface="+mn-ea"/>
                <a:cs typeface="+mn-cs"/>
              </a:rPr>
              <a:t>дерево, вычисленное</a:t>
            </a:r>
            <a:r>
              <a:rPr lang="ru-RU" sz="1200" b="0" i="0" kern="1200" dirty="0" smtClean="0">
                <a:solidFill>
                  <a:schemeClr val="tx1"/>
                </a:solidFill>
                <a:effectLst/>
                <a:latin typeface="+mn-lt"/>
                <a:ea typeface="+mn-ea"/>
                <a:cs typeface="+mn-cs"/>
              </a:rPr>
              <a:t> с использованием протоколов </a:t>
            </a:r>
            <a:r>
              <a:rPr lang="ru-RU" sz="1200" b="0" i="1" kern="1200" dirty="0" smtClean="0">
                <a:solidFill>
                  <a:schemeClr val="tx1"/>
                </a:solidFill>
                <a:effectLst/>
                <a:latin typeface="+mn-lt"/>
                <a:ea typeface="+mn-ea"/>
                <a:cs typeface="+mn-cs"/>
              </a:rPr>
              <a:t>STP</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RSTP</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и объединяющее все регионы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 и мосты </a:t>
            </a:r>
            <a:r>
              <a:rPr lang="ru-RU" sz="1200" b="0" i="1" kern="1200" dirty="0" smtClean="0">
                <a:solidFill>
                  <a:schemeClr val="tx1"/>
                </a:solidFill>
                <a:effectLst/>
                <a:latin typeface="+mn-lt"/>
                <a:ea typeface="+mn-ea"/>
                <a:cs typeface="+mn-cs"/>
              </a:rPr>
              <a:t>SST</a:t>
            </a:r>
            <a:r>
              <a:rPr lang="ru-RU" sz="1200" b="0" i="0" kern="1200" dirty="0" smtClean="0">
                <a:solidFill>
                  <a:schemeClr val="tx1"/>
                </a:solidFill>
                <a:effectLst/>
                <a:latin typeface="+mn-lt"/>
                <a:ea typeface="+mn-ea"/>
                <a:cs typeface="+mn-cs"/>
              </a:rPr>
              <a:t>;</a:t>
            </a:r>
          </a:p>
          <a:p>
            <a:r>
              <a:rPr lang="ru-RU" sz="1200" b="1" i="0" kern="1200" dirty="0" err="1" smtClean="0">
                <a:solidFill>
                  <a:schemeClr val="tx1"/>
                </a:solidFill>
                <a:effectLst/>
                <a:latin typeface="+mn-lt"/>
                <a:ea typeface="+mn-ea"/>
                <a:cs typeface="+mn-cs"/>
              </a:rPr>
              <a:t>Common</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and</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Internal</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Spanning</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Tree</a:t>
            </a:r>
            <a:r>
              <a:rPr lang="ru-RU" sz="1200" b="1" i="0" kern="1200" dirty="0" smtClean="0">
                <a:solidFill>
                  <a:schemeClr val="tx1"/>
                </a:solidFill>
                <a:effectLst/>
                <a:latin typeface="+mn-lt"/>
                <a:ea typeface="+mn-ea"/>
                <a:cs typeface="+mn-cs"/>
              </a:rPr>
              <a:t> (CIST)</a:t>
            </a:r>
            <a:r>
              <a:rPr lang="ru-RU" sz="1200" b="0" i="0" kern="1200" dirty="0" smtClean="0">
                <a:solidFill>
                  <a:schemeClr val="tx1"/>
                </a:solidFill>
                <a:effectLst/>
                <a:latin typeface="+mn-lt"/>
                <a:ea typeface="+mn-ea"/>
                <a:cs typeface="+mn-cs"/>
              </a:rPr>
              <a:t> — единое связующее дерево, объединяющее </a:t>
            </a:r>
            <a:r>
              <a:rPr lang="ru-RU" sz="1200" b="0" i="1" kern="1200" dirty="0" smtClean="0">
                <a:solidFill>
                  <a:schemeClr val="tx1"/>
                </a:solidFill>
                <a:effectLst/>
                <a:latin typeface="+mn-lt"/>
                <a:ea typeface="+mn-ea"/>
                <a:cs typeface="+mn-cs"/>
              </a:rPr>
              <a:t>CST</a:t>
            </a:r>
            <a:r>
              <a:rPr lang="ru-RU" sz="1200" b="0" i="0" kern="1200" dirty="0" smtClean="0">
                <a:solidFill>
                  <a:schemeClr val="tx1"/>
                </a:solidFill>
                <a:effectLst/>
                <a:latin typeface="+mn-lt"/>
                <a:ea typeface="+mn-ea"/>
                <a:cs typeface="+mn-cs"/>
              </a:rPr>
              <a:t> и IST каждого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-региона;</a:t>
            </a:r>
          </a:p>
          <a:p>
            <a:r>
              <a:rPr lang="ru-RU" sz="1200" b="1" i="0" kern="1200" dirty="0" err="1" smtClean="0">
                <a:solidFill>
                  <a:schemeClr val="tx1"/>
                </a:solidFill>
                <a:effectLst/>
                <a:latin typeface="+mn-lt"/>
                <a:ea typeface="+mn-ea"/>
                <a:cs typeface="+mn-cs"/>
              </a:rPr>
              <a:t>Single</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Spanning</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Tree</a:t>
            </a:r>
            <a:r>
              <a:rPr lang="ru-RU" sz="1200" b="1" i="0" kern="1200" dirty="0" smtClean="0">
                <a:solidFill>
                  <a:schemeClr val="tx1"/>
                </a:solidFill>
                <a:effectLst/>
                <a:latin typeface="+mn-lt"/>
                <a:ea typeface="+mn-ea"/>
                <a:cs typeface="+mn-cs"/>
              </a:rPr>
              <a:t> (SST) </a:t>
            </a:r>
            <a:r>
              <a:rPr lang="ru-RU" sz="1200" b="1" i="0" kern="1200" dirty="0" err="1" smtClean="0">
                <a:solidFill>
                  <a:schemeClr val="tx1"/>
                </a:solidFill>
                <a:effectLst/>
                <a:latin typeface="+mn-lt"/>
                <a:ea typeface="+mn-ea"/>
                <a:cs typeface="+mn-cs"/>
              </a:rPr>
              <a:t>Bridge</a:t>
            </a:r>
            <a:r>
              <a:rPr lang="ru-RU" sz="1200" b="0" i="0" kern="1200" dirty="0" smtClean="0">
                <a:solidFill>
                  <a:schemeClr val="tx1"/>
                </a:solidFill>
                <a:effectLst/>
                <a:latin typeface="+mn-lt"/>
                <a:ea typeface="+mn-ea"/>
                <a:cs typeface="+mn-cs"/>
              </a:rPr>
              <a:t> — это мост, поддерживающий только единственное связующее дерево, </a:t>
            </a:r>
            <a:r>
              <a:rPr lang="ru-RU" sz="1200" b="0" i="1" kern="1200" dirty="0" smtClean="0">
                <a:solidFill>
                  <a:schemeClr val="tx1"/>
                </a:solidFill>
                <a:effectLst/>
                <a:latin typeface="+mn-lt"/>
                <a:ea typeface="+mn-ea"/>
                <a:cs typeface="+mn-cs"/>
              </a:rPr>
              <a:t>CST</a:t>
            </a:r>
            <a:r>
              <a:rPr lang="ru-RU" sz="1200" b="0" i="0" kern="1200" dirty="0" smtClean="0">
                <a:solidFill>
                  <a:schemeClr val="tx1"/>
                </a:solidFill>
                <a:effectLst/>
                <a:latin typeface="+mn-lt"/>
                <a:ea typeface="+mn-ea"/>
                <a:cs typeface="+mn-cs"/>
              </a:rPr>
              <a:t>. Это единственное связующее дерево может поддерживать протокол </a:t>
            </a:r>
            <a:r>
              <a:rPr lang="ru-RU" sz="1200" b="0" i="1" kern="1200" dirty="0" smtClean="0">
                <a:solidFill>
                  <a:schemeClr val="tx1"/>
                </a:solidFill>
                <a:effectLst/>
                <a:latin typeface="+mn-lt"/>
                <a:ea typeface="+mn-ea"/>
                <a:cs typeface="+mn-cs"/>
              </a:rPr>
              <a:t>STP</a:t>
            </a:r>
            <a:r>
              <a:rPr lang="ru-RU" sz="1200" b="0" i="0" kern="1200" dirty="0" smtClean="0">
                <a:solidFill>
                  <a:schemeClr val="tx1"/>
                </a:solidFill>
                <a:effectLst/>
                <a:latin typeface="+mn-lt"/>
                <a:ea typeface="+mn-ea"/>
                <a:cs typeface="+mn-cs"/>
              </a:rPr>
              <a:t> или протокол </a:t>
            </a:r>
            <a:r>
              <a:rPr lang="ru-RU" sz="1200" b="0" i="1" kern="1200" dirty="0" smtClean="0">
                <a:solidFill>
                  <a:schemeClr val="tx1"/>
                </a:solidFill>
                <a:effectLst/>
                <a:latin typeface="+mn-lt"/>
                <a:ea typeface="+mn-ea"/>
                <a:cs typeface="+mn-cs"/>
              </a:rPr>
              <a:t>RSTP</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 </a:t>
            </a:r>
            <a:r>
              <a:rPr lang="ru-RU" sz="1200" b="1" i="0" kern="1200" dirty="0" smtClean="0">
                <a:solidFill>
                  <a:schemeClr val="tx1"/>
                </a:solidFill>
                <a:effectLst/>
                <a:latin typeface="+mn-lt"/>
                <a:ea typeface="+mn-ea"/>
                <a:cs typeface="+mn-cs"/>
              </a:rPr>
              <a:t>CIST</a:t>
            </a:r>
            <a:r>
              <a:rPr lang="ru-RU" sz="1200" b="0" i="0" kern="1200" dirty="0" smtClean="0">
                <a:solidFill>
                  <a:schemeClr val="tx1"/>
                </a:solidFill>
                <a:effectLst/>
                <a:latin typeface="+mn-lt"/>
                <a:ea typeface="+mn-ea"/>
                <a:cs typeface="+mn-cs"/>
              </a:rPr>
              <a:t> порты имеют все те же роли, что есть в RSTP:</a:t>
            </a:r>
          </a:p>
          <a:p>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Порт с наименьшей стоимостью пути до корневого коммутатора</a:t>
            </a:r>
            <a:r>
              <a:rPr lang="en-US"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(регионального в </a:t>
            </a:r>
            <a:r>
              <a:rPr lang="ru-RU" sz="1200" b="1" i="0" kern="1200" dirty="0" smtClean="0">
                <a:solidFill>
                  <a:schemeClr val="tx1"/>
                </a:solidFill>
                <a:effectLst/>
                <a:latin typeface="+mn-lt"/>
                <a:ea typeface="+mn-ea"/>
                <a:cs typeface="+mn-cs"/>
              </a:rPr>
              <a:t>MSTI</a:t>
            </a:r>
            <a:r>
              <a:rPr lang="ru-RU"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Designated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Порт , предоставляющий подключенной к нему сети самый дешевый путь до корневого коммутатора (регионального в </a:t>
            </a:r>
            <a:r>
              <a:rPr lang="ru-RU" sz="1200" b="1" i="0" kern="1200" dirty="0" smtClean="0">
                <a:solidFill>
                  <a:schemeClr val="tx1"/>
                </a:solidFill>
                <a:effectLst/>
                <a:latin typeface="+mn-lt"/>
                <a:ea typeface="+mn-ea"/>
                <a:cs typeface="+mn-cs"/>
              </a:rPr>
              <a:t>MSTI</a:t>
            </a:r>
            <a:r>
              <a:rPr lang="ru-RU"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Alternate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Резерв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Backup</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Резерв </a:t>
            </a:r>
            <a:r>
              <a:rPr lang="ru-RU" sz="1200" b="0" i="0" kern="1200" dirty="0" err="1" smtClean="0">
                <a:solidFill>
                  <a:schemeClr val="tx1"/>
                </a:solidFill>
                <a:effectLst/>
                <a:latin typeface="+mn-lt"/>
                <a:ea typeface="+mn-ea"/>
                <a:cs typeface="+mn-cs"/>
              </a:rPr>
              <a:t>Designated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Также в </a:t>
            </a:r>
            <a:r>
              <a:rPr lang="ru-RU" sz="1200" b="1" i="0" kern="1200" dirty="0" smtClean="0">
                <a:solidFill>
                  <a:schemeClr val="tx1"/>
                </a:solidFill>
                <a:effectLst/>
                <a:latin typeface="+mn-lt"/>
                <a:ea typeface="+mn-ea"/>
                <a:cs typeface="+mn-cs"/>
              </a:rPr>
              <a:t>MSTI</a:t>
            </a:r>
            <a:r>
              <a:rPr lang="ru-RU" sz="1200" b="0" i="0" kern="1200" dirty="0" smtClean="0">
                <a:solidFill>
                  <a:schemeClr val="tx1"/>
                </a:solidFill>
                <a:effectLst/>
                <a:latin typeface="+mn-lt"/>
                <a:ea typeface="+mn-ea"/>
                <a:cs typeface="+mn-cs"/>
              </a:rPr>
              <a:t> доступна новая роль - </a:t>
            </a:r>
            <a:r>
              <a:rPr lang="ru-RU" sz="1200" b="1" i="0" kern="1200" dirty="0" err="1" smtClean="0">
                <a:solidFill>
                  <a:schemeClr val="tx1"/>
                </a:solidFill>
                <a:effectLst/>
                <a:latin typeface="+mn-lt"/>
                <a:ea typeface="+mn-ea"/>
                <a:cs typeface="+mn-cs"/>
              </a:rPr>
              <a:t>Master</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 - это порт с наименьшей стоимостью пути из региона до корневого коммутатора </a:t>
            </a:r>
            <a:r>
              <a:rPr lang="ru-RU" sz="1200" b="1" i="0" kern="1200" dirty="0" smtClean="0">
                <a:solidFill>
                  <a:schemeClr val="tx1"/>
                </a:solidFill>
                <a:effectLst/>
                <a:latin typeface="+mn-lt"/>
                <a:ea typeface="+mn-ea"/>
                <a:cs typeface="+mn-cs"/>
              </a:rPr>
              <a:t>CIST</a:t>
            </a:r>
            <a:r>
              <a:rPr lang="ru-RU" sz="1200" b="0" i="0" kern="1200" dirty="0" smtClean="0">
                <a:solidFill>
                  <a:schemeClr val="tx1"/>
                </a:solidFill>
                <a:effectLst/>
                <a:latin typeface="+mn-lt"/>
                <a:ea typeface="+mn-ea"/>
                <a:cs typeface="+mn-cs"/>
              </a:rPr>
              <a:t>.</a:t>
            </a:r>
          </a:p>
          <a:p>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21</a:t>
            </a:fld>
            <a:endParaRPr lang="ru-RU"/>
          </a:p>
        </p:txBody>
      </p:sp>
    </p:spTree>
    <p:extLst>
      <p:ext uri="{BB962C8B-B14F-4D97-AF65-F5344CB8AC3E}">
        <p14:creationId xmlns:p14="http://schemas.microsoft.com/office/powerpoint/2010/main" val="1479343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Вычисления в MSTP</a:t>
            </a:r>
          </a:p>
          <a:p>
            <a:r>
              <a:rPr lang="ru-RU" sz="1200" b="0" i="0" kern="1200" dirty="0" smtClean="0">
                <a:solidFill>
                  <a:schemeClr val="tx1"/>
                </a:solidFill>
                <a:effectLst/>
                <a:latin typeface="+mn-lt"/>
                <a:ea typeface="+mn-ea"/>
                <a:cs typeface="+mn-cs"/>
              </a:rPr>
              <a:t>Процесс вычисления </a:t>
            </a:r>
            <a:r>
              <a:rPr lang="ru-RU" sz="1200" b="0" i="1" kern="1200" dirty="0" smtClean="0">
                <a:solidFill>
                  <a:schemeClr val="tx1"/>
                </a:solidFill>
                <a:effectLst/>
                <a:latin typeface="+mn-lt"/>
                <a:ea typeface="+mn-ea"/>
                <a:cs typeface="+mn-cs"/>
              </a:rPr>
              <a:t>MSTP</a:t>
            </a:r>
            <a:r>
              <a:rPr lang="ru-RU" sz="1200" b="0" i="0" kern="1200" dirty="0" smtClean="0">
                <a:solidFill>
                  <a:schemeClr val="tx1"/>
                </a:solidFill>
                <a:effectLst/>
                <a:latin typeface="+mn-lt"/>
                <a:ea typeface="+mn-ea"/>
                <a:cs typeface="+mn-cs"/>
              </a:rPr>
              <a:t> начинается с выбора </a:t>
            </a:r>
            <a:r>
              <a:rPr lang="ru-RU" sz="1200" b="1" i="0" kern="1200" dirty="0" smtClean="0">
                <a:solidFill>
                  <a:schemeClr val="tx1"/>
                </a:solidFill>
                <a:effectLst/>
                <a:latin typeface="+mn-lt"/>
                <a:ea typeface="+mn-ea"/>
                <a:cs typeface="+mn-cs"/>
              </a:rPr>
              <a:t>корневого моста CIST</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CIST </a:t>
            </a:r>
            <a:r>
              <a:rPr lang="ru-RU" sz="1200" b="0" i="1"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сети. В качестве </a:t>
            </a:r>
            <a:r>
              <a:rPr lang="ru-RU" sz="1200" b="0" i="1" kern="1200" dirty="0" smtClean="0">
                <a:solidFill>
                  <a:schemeClr val="tx1"/>
                </a:solidFill>
                <a:effectLst/>
                <a:latin typeface="+mn-lt"/>
                <a:ea typeface="+mn-ea"/>
                <a:cs typeface="+mn-cs"/>
              </a:rPr>
              <a:t>CIST</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будет выбран </a:t>
            </a:r>
            <a:r>
              <a:rPr lang="ru-RU" sz="1200" b="0" i="1" kern="1200" dirty="0" smtClean="0">
                <a:solidFill>
                  <a:schemeClr val="tx1"/>
                </a:solidFill>
                <a:effectLst/>
                <a:latin typeface="+mn-lt"/>
                <a:ea typeface="+mn-ea"/>
                <a:cs typeface="+mn-cs"/>
              </a:rPr>
              <a:t>коммутатор</a:t>
            </a:r>
            <a:r>
              <a:rPr lang="ru-RU" sz="1200" b="0" i="0" kern="1200" dirty="0" smtClean="0">
                <a:solidFill>
                  <a:schemeClr val="tx1"/>
                </a:solidFill>
                <a:effectLst/>
                <a:latin typeface="+mn-lt"/>
                <a:ea typeface="+mn-ea"/>
                <a:cs typeface="+mn-cs"/>
              </a:rPr>
              <a:t>, обладающий наименьшим значением идентификатора моста среди всех коммутаторов сети.</a:t>
            </a:r>
          </a:p>
          <a:p>
            <a:r>
              <a:rPr lang="ru-RU" sz="1200" b="0" i="0" kern="1200" dirty="0" smtClean="0">
                <a:solidFill>
                  <a:schemeClr val="tx1"/>
                </a:solidFill>
                <a:effectLst/>
                <a:latin typeface="+mn-lt"/>
                <a:ea typeface="+mn-ea"/>
                <a:cs typeface="+mn-cs"/>
              </a:rPr>
              <a:t>Далее в каждом регионе выбирается </a:t>
            </a:r>
            <a:r>
              <a:rPr lang="ru-RU" sz="1200" b="1" i="0" kern="1200" dirty="0" smtClean="0">
                <a:solidFill>
                  <a:schemeClr val="tx1"/>
                </a:solidFill>
                <a:effectLst/>
                <a:latin typeface="+mn-lt"/>
                <a:ea typeface="+mn-ea"/>
                <a:cs typeface="+mn-cs"/>
              </a:rPr>
              <a:t>региональный корневой мост CIST</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CIST </a:t>
            </a:r>
            <a:r>
              <a:rPr lang="ru-RU" sz="1200" b="0" i="1" kern="1200" dirty="0" err="1" smtClean="0">
                <a:solidFill>
                  <a:schemeClr val="tx1"/>
                </a:solidFill>
                <a:effectLst/>
                <a:latin typeface="+mn-lt"/>
                <a:ea typeface="+mn-ea"/>
                <a:cs typeface="+mn-cs"/>
              </a:rPr>
              <a:t>Region</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Им становится </a:t>
            </a:r>
            <a:r>
              <a:rPr lang="ru-RU" sz="1200" b="0" i="1" kern="1200" dirty="0" smtClean="0">
                <a:solidFill>
                  <a:schemeClr val="tx1"/>
                </a:solidFill>
                <a:effectLst/>
                <a:latin typeface="+mn-lt"/>
                <a:ea typeface="+mn-ea"/>
                <a:cs typeface="+mn-cs"/>
              </a:rPr>
              <a:t>коммутатор</a:t>
            </a:r>
            <a:r>
              <a:rPr lang="ru-RU" sz="1200" b="0" i="0" kern="1200" dirty="0" smtClean="0">
                <a:solidFill>
                  <a:schemeClr val="tx1"/>
                </a:solidFill>
                <a:effectLst/>
                <a:latin typeface="+mn-lt"/>
                <a:ea typeface="+mn-ea"/>
                <a:cs typeface="+mn-cs"/>
              </a:rPr>
              <a:t>, обладающий наименьшей внешней стоимостью пути к корню </a:t>
            </a:r>
            <a:r>
              <a:rPr lang="ru-RU" sz="1200" b="0" i="1" kern="1200" dirty="0" smtClean="0">
                <a:solidFill>
                  <a:schemeClr val="tx1"/>
                </a:solidFill>
                <a:effectLst/>
                <a:latin typeface="+mn-lt"/>
                <a:ea typeface="+mn-ea"/>
                <a:cs typeface="+mn-cs"/>
              </a:rPr>
              <a:t>CIST</a:t>
            </a:r>
            <a:r>
              <a:rPr lang="ru-RU" sz="1200" b="0" i="0" kern="1200" dirty="0" smtClean="0">
                <a:solidFill>
                  <a:schemeClr val="tx1"/>
                </a:solidFill>
                <a:effectLst/>
                <a:latin typeface="+mn-lt"/>
                <a:ea typeface="+mn-ea"/>
                <a:cs typeface="+mn-cs"/>
              </a:rPr>
              <a:t> среди всех коммутаторов, принадлежащих данному региону.</a:t>
            </a:r>
          </a:p>
          <a:p>
            <a:r>
              <a:rPr lang="ru-RU" sz="1200" b="0" i="0" kern="1200" dirty="0" smtClean="0">
                <a:solidFill>
                  <a:schemeClr val="tx1"/>
                </a:solidFill>
                <a:effectLst/>
                <a:latin typeface="+mn-lt"/>
                <a:ea typeface="+mn-ea"/>
                <a:cs typeface="+mn-cs"/>
              </a:rPr>
              <a:t>При наличии в регионе отдельных связующих деревьев MSTI для каждой MSTI, независимо от остальных, выбирается </a:t>
            </a:r>
            <a:r>
              <a:rPr lang="ru-RU" sz="1200" b="1" i="0" kern="1200" dirty="0" smtClean="0">
                <a:solidFill>
                  <a:schemeClr val="tx1"/>
                </a:solidFill>
                <a:effectLst/>
                <a:latin typeface="+mn-lt"/>
                <a:ea typeface="+mn-ea"/>
                <a:cs typeface="+mn-cs"/>
              </a:rPr>
              <a:t>региональный корневой мост MSTI</a:t>
            </a:r>
            <a:r>
              <a:rPr lang="ru-RU" sz="1200" b="0" i="0" kern="1200" dirty="0" smtClean="0">
                <a:solidFill>
                  <a:schemeClr val="tx1"/>
                </a:solidFill>
                <a:effectLst/>
                <a:latin typeface="+mn-lt"/>
                <a:ea typeface="+mn-ea"/>
                <a:cs typeface="+mn-cs"/>
              </a:rPr>
              <a:t> (</a:t>
            </a:r>
            <a:r>
              <a:rPr lang="ru-RU" sz="1200" b="0" i="1" kern="1200" dirty="0" smtClean="0">
                <a:solidFill>
                  <a:schemeClr val="tx1"/>
                </a:solidFill>
                <a:effectLst/>
                <a:latin typeface="+mn-lt"/>
                <a:ea typeface="+mn-ea"/>
                <a:cs typeface="+mn-cs"/>
              </a:rPr>
              <a:t>MSTI </a:t>
            </a:r>
            <a:r>
              <a:rPr lang="ru-RU" sz="1200" b="0" i="1" kern="1200" dirty="0" err="1" smtClean="0">
                <a:solidFill>
                  <a:schemeClr val="tx1"/>
                </a:solidFill>
                <a:effectLst/>
                <a:latin typeface="+mn-lt"/>
                <a:ea typeface="+mn-ea"/>
                <a:cs typeface="+mn-cs"/>
              </a:rPr>
              <a:t>Regional</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Им становится </a:t>
            </a:r>
            <a:r>
              <a:rPr lang="ru-RU" sz="1200" b="0" i="1" kern="1200" dirty="0" smtClean="0">
                <a:solidFill>
                  <a:schemeClr val="tx1"/>
                </a:solidFill>
                <a:effectLst/>
                <a:latin typeface="+mn-lt"/>
                <a:ea typeface="+mn-ea"/>
                <a:cs typeface="+mn-cs"/>
              </a:rPr>
              <a:t>коммутатор</a:t>
            </a:r>
            <a:r>
              <a:rPr lang="ru-RU" sz="1200" b="0" i="0" kern="1200" dirty="0" smtClean="0">
                <a:solidFill>
                  <a:schemeClr val="tx1"/>
                </a:solidFill>
                <a:effectLst/>
                <a:latin typeface="+mn-lt"/>
                <a:ea typeface="+mn-ea"/>
                <a:cs typeface="+mn-cs"/>
              </a:rPr>
              <a:t>, обладающий наименьшим значением идентификатора моста среди всех коммутаторов данной MSTI этого </a:t>
            </a:r>
            <a:r>
              <a:rPr lang="ru-RU" sz="1200" b="0" i="1" kern="1200" dirty="0" smtClean="0">
                <a:solidFill>
                  <a:schemeClr val="tx1"/>
                </a:solidFill>
                <a:effectLst/>
                <a:latin typeface="+mn-lt"/>
                <a:ea typeface="+mn-ea"/>
                <a:cs typeface="+mn-cs"/>
              </a:rPr>
              <a:t>MST</a:t>
            </a:r>
            <a:r>
              <a:rPr lang="ru-RU" sz="1200" b="0" i="0" kern="1200" dirty="0" smtClean="0">
                <a:solidFill>
                  <a:schemeClr val="tx1"/>
                </a:solidFill>
                <a:effectLst/>
                <a:latin typeface="+mn-lt"/>
                <a:ea typeface="+mn-ea"/>
                <a:cs typeface="+mn-cs"/>
              </a:rPr>
              <a:t>-региона.</a:t>
            </a:r>
          </a:p>
          <a:p>
            <a:r>
              <a:rPr lang="ru-RU" sz="1200" b="0" i="0" kern="1200" dirty="0" smtClean="0">
                <a:solidFill>
                  <a:schemeClr val="tx1"/>
                </a:solidFill>
                <a:effectLst/>
                <a:latin typeface="+mn-lt"/>
                <a:ea typeface="+mn-ea"/>
                <a:cs typeface="+mn-cs"/>
              </a:rPr>
              <a:t>При вычислении активной топологии </a:t>
            </a:r>
            <a:r>
              <a:rPr lang="ru-RU" sz="1200" b="0" i="1" kern="1200" dirty="0" smtClean="0">
                <a:solidFill>
                  <a:schemeClr val="tx1"/>
                </a:solidFill>
                <a:effectLst/>
                <a:latin typeface="+mn-lt"/>
                <a:ea typeface="+mn-ea"/>
                <a:cs typeface="+mn-cs"/>
              </a:rPr>
              <a:t>CIST</a:t>
            </a:r>
            <a:r>
              <a:rPr lang="ru-RU" sz="1200" b="0" i="0" kern="1200" dirty="0" smtClean="0">
                <a:solidFill>
                  <a:schemeClr val="tx1"/>
                </a:solidFill>
                <a:effectLst/>
                <a:latin typeface="+mn-lt"/>
                <a:ea typeface="+mn-ea"/>
                <a:cs typeface="+mn-cs"/>
              </a:rPr>
              <a:t> и MSTI используется тот же фундаментальный </a:t>
            </a:r>
            <a:r>
              <a:rPr lang="ru-RU" sz="1200" b="0" i="1" kern="1200" dirty="0" smtClean="0">
                <a:solidFill>
                  <a:schemeClr val="tx1"/>
                </a:solidFill>
                <a:effectLst/>
                <a:latin typeface="+mn-lt"/>
                <a:ea typeface="+mn-ea"/>
                <a:cs typeface="+mn-cs"/>
              </a:rPr>
              <a:t>алгоритм</a:t>
            </a:r>
            <a:r>
              <a:rPr lang="ru-RU" sz="1200" b="0" i="0" kern="1200" dirty="0" smtClean="0">
                <a:solidFill>
                  <a:schemeClr val="tx1"/>
                </a:solidFill>
                <a:effectLst/>
                <a:latin typeface="+mn-lt"/>
                <a:ea typeface="+mn-ea"/>
                <a:cs typeface="+mn-cs"/>
              </a:rPr>
              <a:t>, который описан в стандарте </a:t>
            </a:r>
            <a:r>
              <a:rPr lang="ru-RU" sz="1200" b="0" i="1" kern="1200" dirty="0" smtClean="0">
                <a:solidFill>
                  <a:schemeClr val="tx1"/>
                </a:solidFill>
                <a:effectLst/>
                <a:latin typeface="+mn-lt"/>
                <a:ea typeface="+mn-ea"/>
                <a:cs typeface="+mn-cs"/>
              </a:rPr>
              <a:t>IEEE 802.1D</a:t>
            </a:r>
            <a:r>
              <a:rPr lang="ru-RU" sz="1200" b="0" i="0" kern="1200" dirty="0" smtClean="0">
                <a:solidFill>
                  <a:schemeClr val="tx1"/>
                </a:solidFill>
                <a:effectLst/>
                <a:latin typeface="+mn-lt"/>
                <a:ea typeface="+mn-ea"/>
                <a:cs typeface="+mn-cs"/>
              </a:rPr>
              <a:t>-2004.</a:t>
            </a:r>
          </a:p>
          <a:p>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22</a:t>
            </a:fld>
            <a:endParaRPr lang="ru-RU"/>
          </a:p>
        </p:txBody>
      </p:sp>
    </p:spTree>
    <p:extLst>
      <p:ext uri="{BB962C8B-B14F-4D97-AF65-F5344CB8AC3E}">
        <p14:creationId xmlns:p14="http://schemas.microsoft.com/office/powerpoint/2010/main" val="1479343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Агрегирование каналов</a:t>
            </a:r>
            <a:r>
              <a:rPr lang="ru-RU" sz="1200" b="0" i="0" kern="1200" dirty="0" smtClean="0">
                <a:solidFill>
                  <a:schemeClr val="tx1"/>
                </a:solidFill>
                <a:effectLst/>
                <a:latin typeface="+mn-lt"/>
                <a:ea typeface="+mn-ea"/>
                <a:cs typeface="+mn-cs"/>
              </a:rPr>
              <a:t> (агрегация каналов, англ. </a:t>
            </a:r>
            <a:r>
              <a:rPr lang="ru-RU" sz="1200" b="0" i="0" kern="1200" dirty="0" err="1" smtClean="0">
                <a:solidFill>
                  <a:schemeClr val="tx1"/>
                </a:solidFill>
                <a:effectLst/>
                <a:latin typeface="+mn-lt"/>
                <a:ea typeface="+mn-ea"/>
                <a:cs typeface="+mn-cs"/>
              </a:rPr>
              <a:t>link</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aggregation</a:t>
            </a:r>
            <a:r>
              <a:rPr lang="ru-RU" sz="1200" b="0" i="0" kern="1200" dirty="0" smtClean="0">
                <a:solidFill>
                  <a:schemeClr val="tx1"/>
                </a:solidFill>
                <a:effectLst/>
                <a:latin typeface="+mn-lt"/>
                <a:ea typeface="+mn-ea"/>
                <a:cs typeface="+mn-cs"/>
              </a:rPr>
              <a:t>) — технология, которая позволяет объединить несколько физических каналов в один логический.</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LAG (</a:t>
            </a:r>
            <a:r>
              <a:rPr lang="ru-RU" sz="1200" b="0" i="0" kern="1200" dirty="0" err="1" smtClean="0">
                <a:solidFill>
                  <a:schemeClr val="tx1"/>
                </a:solidFill>
                <a:effectLst/>
                <a:latin typeface="+mn-lt"/>
                <a:ea typeface="+mn-ea"/>
                <a:cs typeface="+mn-cs"/>
              </a:rPr>
              <a:t>Link</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Aggregation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Group</a:t>
            </a:r>
            <a:r>
              <a:rPr lang="ru-RU" sz="1200" b="0" i="0" kern="1200" dirty="0" smtClean="0">
                <a:solidFill>
                  <a:schemeClr val="tx1"/>
                </a:solidFill>
                <a:effectLst/>
                <a:latin typeface="+mn-lt"/>
                <a:ea typeface="+mn-ea"/>
                <a:cs typeface="+mn-cs"/>
              </a:rPr>
              <a:t>) - это реальный метод или пример для агрегации каналов. Группа агрегации каналов формируется, когда мы подключаем несколько портов параллельно между двумя коммутаторами и настраиваем их как LAG. LAG создает несколько каналов между двумя коммутаторами, что увеличивает пропускную способность.</a:t>
            </a:r>
          </a:p>
          <a:p>
            <a:r>
              <a:rPr lang="ru-RU" sz="1200" b="0" i="0" kern="1200" dirty="0" smtClean="0">
                <a:solidFill>
                  <a:schemeClr val="tx1"/>
                </a:solidFill>
                <a:effectLst/>
                <a:latin typeface="+mn-lt"/>
                <a:ea typeface="+mn-ea"/>
                <a:cs typeface="+mn-cs"/>
              </a:rPr>
              <a:t>Кроме того, он обеспечивает резервирование на уровне канала при отказе сети и балансировке нагрузки трафика. Даже если одна связь выйдет из строя, остальные связи между двумя коммутаторами все равно будут работать. Они также принимают на себя тот трафик, который должен проходить через вышедшего из строя, поэтому пакет данных не будет потерян.</a:t>
            </a:r>
          </a:p>
          <a:p>
            <a:endParaRPr lang="ru-RU" dirty="0" smtClean="0"/>
          </a:p>
          <a:p>
            <a:r>
              <a:rPr lang="ru-RU" sz="1200" b="0" i="0" kern="1200" dirty="0" smtClean="0">
                <a:solidFill>
                  <a:schemeClr val="tx1"/>
                </a:solidFill>
                <a:effectLst/>
                <a:latin typeface="+mn-lt"/>
                <a:ea typeface="+mn-ea"/>
                <a:cs typeface="+mn-cs"/>
              </a:rPr>
              <a:t>LACP - это подкомпонент стандарта IEEE 802.3ad (</a:t>
            </a:r>
            <a:r>
              <a:rPr lang="ru-RU" sz="1200" b="0" i="0" kern="1200" dirty="0" err="1" smtClean="0">
                <a:solidFill>
                  <a:schemeClr val="tx1"/>
                </a:solidFill>
                <a:effectLst/>
                <a:latin typeface="+mn-lt"/>
                <a:ea typeface="+mn-ea"/>
                <a:cs typeface="+mn-cs"/>
              </a:rPr>
              <a:t>Link</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Aggregation</a:t>
            </a:r>
            <a:r>
              <a:rPr lang="ru-RU" sz="1200" b="0" i="0" kern="1200" dirty="0" smtClean="0">
                <a:solidFill>
                  <a:schemeClr val="tx1"/>
                </a:solidFill>
                <a:effectLst/>
                <a:latin typeface="+mn-lt"/>
                <a:ea typeface="+mn-ea"/>
                <a:cs typeface="+mn-cs"/>
              </a:rPr>
              <a:t>).Стандарт предписывает, что LACP может быть методом объединения нескольких физических каналов между сетевыми устройствами в один логический канал.</a:t>
            </a:r>
          </a:p>
          <a:p>
            <a:r>
              <a:rPr lang="ru-RU" sz="1200" b="0" i="0" kern="1200" dirty="0" smtClean="0">
                <a:solidFill>
                  <a:schemeClr val="tx1"/>
                </a:solidFill>
                <a:effectLst/>
                <a:latin typeface="+mn-lt"/>
                <a:ea typeface="+mn-ea"/>
                <a:cs typeface="+mn-cs"/>
              </a:rPr>
              <a:t>В результате, каналы, поддерживающие протокол LACP, могут увеличить логическую полосу пропускания и надежность сети без изменения какой-либо сетевой инфраструктуры.</a:t>
            </a:r>
          </a:p>
          <a:p>
            <a:r>
              <a:rPr lang="ru-RU" sz="1200" b="0" i="0" kern="1200" dirty="0" smtClean="0">
                <a:solidFill>
                  <a:schemeClr val="tx1"/>
                </a:solidFill>
                <a:effectLst/>
                <a:latin typeface="+mn-lt"/>
                <a:ea typeface="+mn-ea"/>
                <a:cs typeface="+mn-cs"/>
              </a:rPr>
              <a:t>Более того, даже если одна ссылка выходит из строя, в режиме LACP другие доступные члены ссылки в той же группе LACP будут балансировать нагрузку.</a:t>
            </a:r>
          </a:p>
          <a:p>
            <a:r>
              <a:rPr lang="ru-RU" sz="1200" b="0" i="0" kern="1200" dirty="0" smtClean="0">
                <a:solidFill>
                  <a:schemeClr val="tx1"/>
                </a:solidFill>
                <a:effectLst/>
                <a:latin typeface="+mn-lt"/>
                <a:ea typeface="+mn-ea"/>
                <a:cs typeface="+mn-cs"/>
              </a:rPr>
              <a:t>В момент, когда LACP включен между двумя коммутаторами, они будут отправлять LACPDU (блоки данных LACP) друг другу. После получения друг от друга LACPDU два коммутатора будут определять, у какой стороны системный приоритет выше.</a:t>
            </a:r>
          </a:p>
          <a:p>
            <a:r>
              <a:rPr lang="ru-RU" sz="1200" b="0" i="0" kern="1200" dirty="0" smtClean="0">
                <a:solidFill>
                  <a:schemeClr val="tx1"/>
                </a:solidFill>
                <a:effectLst/>
                <a:latin typeface="+mn-lt"/>
                <a:ea typeface="+mn-ea"/>
                <a:cs typeface="+mn-cs"/>
              </a:rPr>
              <a:t>Затем они будут вести переговоры друг с другом, чтобы выбрать того, кто выше, чтобы быть Актером, а тот, кто ниже, - Партнером. Если два коммутатора имеют одинаковый системный приоритет, коммутатор с меньшим значением MAC-адреса будет Актером.</a:t>
            </a:r>
          </a:p>
          <a:p>
            <a:r>
              <a:rPr lang="ru-RU" sz="1200" b="0" i="0" kern="1200" dirty="0" smtClean="0">
                <a:solidFill>
                  <a:schemeClr val="tx1"/>
                </a:solidFill>
                <a:effectLst/>
                <a:latin typeface="+mn-lt"/>
                <a:ea typeface="+mn-ea"/>
                <a:cs typeface="+mn-cs"/>
              </a:rPr>
              <a:t>После выбора Субъекта два коммутатора будут выбирать активные порты на основе приоритетов портов порта Субъекта. Однако, если порты Субъекта имеют одинаковые приоритеты, порты с меньшими номерами портов будут выбраны в качестве активных портов.</a:t>
            </a:r>
          </a:p>
          <a:p>
            <a:r>
              <a:rPr lang="ru-RU" sz="1200" b="0" i="0" kern="1200" dirty="0" smtClean="0">
                <a:solidFill>
                  <a:schemeClr val="tx1"/>
                </a:solidFill>
                <a:effectLst/>
                <a:latin typeface="+mn-lt"/>
                <a:ea typeface="+mn-ea"/>
                <a:cs typeface="+mn-cs"/>
              </a:rPr>
              <a:t>После выбора соответствующих портов двух коммутаторов устанавливается порт-канал (группа LACP). Тогда активные ссылки загрузят данные баланса для связи.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23</a:t>
            </a:fld>
            <a:endParaRPr lang="ru-RU"/>
          </a:p>
        </p:txBody>
      </p:sp>
    </p:spTree>
    <p:extLst>
      <p:ext uri="{BB962C8B-B14F-4D97-AF65-F5344CB8AC3E}">
        <p14:creationId xmlns:p14="http://schemas.microsoft.com/office/powerpoint/2010/main" val="3547224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Сегментация сети — метод обеспечения безопасности сети, который заключается в разделении сети на более мелкие отдельные подсети. При этом специалисты по сети могут распределять эти подсети по сегментам и предоставлять уникальные средства и службы управления безопасностью для каждой из них.</a:t>
            </a:r>
          </a:p>
          <a:p>
            <a:r>
              <a:rPr lang="ru-RU" dirty="0" smtClean="0"/>
              <a:t>Процесс сегментации сети включает в себя разделение физической сети на разные логические подсети.</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25</a:t>
            </a:fld>
            <a:endParaRPr lang="ru-RU"/>
          </a:p>
        </p:txBody>
      </p:sp>
    </p:spTree>
    <p:extLst>
      <p:ext uri="{BB962C8B-B14F-4D97-AF65-F5344CB8AC3E}">
        <p14:creationId xmlns:p14="http://schemas.microsoft.com/office/powerpoint/2010/main" val="2975653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Изначально</a:t>
            </a:r>
            <a:r>
              <a:rPr lang="ru-RU" baseline="0" dirty="0" smtClean="0"/>
              <a:t> наша сеть делится на сегменты физически, благодаря различным сетевым устройствам.</a:t>
            </a:r>
          </a:p>
          <a:p>
            <a:pPr marL="0" marR="0" indent="0" algn="l" defTabSz="914377" rtl="0" eaLnBrk="1" fontAlgn="auto" latinLnBrk="0" hangingPunct="1">
              <a:lnSpc>
                <a:spcPct val="100000"/>
              </a:lnSpc>
              <a:spcBef>
                <a:spcPts val="0"/>
              </a:spcBef>
              <a:spcAft>
                <a:spcPts val="0"/>
              </a:spcAft>
              <a:buClrTx/>
              <a:buSzTx/>
              <a:buFontTx/>
              <a:buNone/>
              <a:tabLst/>
              <a:defRPr/>
            </a:pPr>
            <a:r>
              <a:rPr lang="ru-RU" baseline="0" dirty="0" smtClean="0"/>
              <a:t>Но этого недостаточно, ведь к одному коммутатору могут быть подключены компьютеры, взаимодействие которых друг с другом нужно заблокировать. Для решения такой задачи используется технология </a:t>
            </a:r>
            <a:r>
              <a:rPr lang="en-US" baseline="0" dirty="0" smtClean="0"/>
              <a:t>VLAN</a:t>
            </a:r>
            <a:r>
              <a:rPr lang="ru-RU" baseline="0" dirty="0" smtClean="0"/>
              <a:t> и логическое разделение на основе </a:t>
            </a:r>
            <a:r>
              <a:rPr lang="en-US" baseline="0" dirty="0" smtClean="0"/>
              <a:t>IP </a:t>
            </a:r>
            <a:r>
              <a:rPr lang="ru-RU" baseline="0" dirty="0" smtClean="0"/>
              <a:t>адресации.</a:t>
            </a:r>
          </a:p>
          <a:p>
            <a:pPr marL="0" marR="0" indent="0" algn="l" defTabSz="914377" rtl="0" eaLnBrk="1" fontAlgn="auto" latinLnBrk="0" hangingPunct="1">
              <a:lnSpc>
                <a:spcPct val="100000"/>
              </a:lnSpc>
              <a:spcBef>
                <a:spcPts val="0"/>
              </a:spcBef>
              <a:spcAft>
                <a:spcPts val="0"/>
              </a:spcAft>
              <a:buClrTx/>
              <a:buSzTx/>
              <a:buFontTx/>
              <a:buNone/>
              <a:tabLst/>
              <a:defRPr/>
            </a:pPr>
            <a:r>
              <a:rPr lang="ru-RU" dirty="0" smtClean="0"/>
              <a:t>Когда</a:t>
            </a:r>
            <a:r>
              <a:rPr lang="ru-RU" baseline="0" dirty="0" smtClean="0"/>
              <a:t> логического деления сети нет, все устройства находятся в одной общей сети и образуют один широковещательный домен. </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26</a:t>
            </a:fld>
            <a:endParaRPr lang="ru-RU"/>
          </a:p>
        </p:txBody>
      </p:sp>
    </p:spTree>
    <p:extLst>
      <p:ext uri="{BB962C8B-B14F-4D97-AF65-F5344CB8AC3E}">
        <p14:creationId xmlns:p14="http://schemas.microsoft.com/office/powerpoint/2010/main" val="3309658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1" dirty="0" smtClean="0"/>
              <a:t>VLAN</a:t>
            </a:r>
            <a:r>
              <a:rPr lang="ru-RU" dirty="0" smtClean="0"/>
              <a:t> (</a:t>
            </a:r>
            <a:r>
              <a:rPr lang="ru-RU" dirty="0" err="1" smtClean="0"/>
              <a:t>Virtual</a:t>
            </a:r>
            <a:r>
              <a:rPr lang="ru-RU" dirty="0" smtClean="0"/>
              <a:t> </a:t>
            </a:r>
            <a:r>
              <a:rPr lang="ru-RU" dirty="0" err="1" smtClean="0"/>
              <a:t>Local</a:t>
            </a:r>
            <a:r>
              <a:rPr lang="ru-RU" dirty="0" smtClean="0"/>
              <a:t> </a:t>
            </a:r>
            <a:r>
              <a:rPr lang="ru-RU" dirty="0" err="1" smtClean="0"/>
              <a:t>Area</a:t>
            </a:r>
            <a:r>
              <a:rPr lang="ru-RU" dirty="0" smtClean="0"/>
              <a:t> </a:t>
            </a:r>
            <a:r>
              <a:rPr lang="ru-RU" dirty="0" err="1" smtClean="0"/>
              <a:t>Network</a:t>
            </a:r>
            <a:r>
              <a:rPr lang="ru-RU" dirty="0" smtClean="0"/>
              <a:t>) — группа устройств, имеющих возможность взаимодействовать между собой напрямую на канальном уровне, хотя физически при этом они могут быть подключены к разным сетевым коммутаторам. И наоборот, устройства, находящиеся в разных </a:t>
            </a:r>
            <a:r>
              <a:rPr lang="ru-RU" dirty="0" err="1" smtClean="0"/>
              <a:t>VLAN'ах</a:t>
            </a:r>
            <a:r>
              <a:rPr lang="ru-RU" dirty="0" smtClean="0"/>
              <a:t>, невидимы друг для друга на канальном уровне, даже если они подключены к одному коммутатору, и связь между этими устройствами возможна только на сетевом и более высоких уровнях.</a:t>
            </a:r>
          </a:p>
          <a:p>
            <a:endParaRPr lang="ru-RU" dirty="0" smtClean="0"/>
          </a:p>
        </p:txBody>
      </p:sp>
      <p:sp>
        <p:nvSpPr>
          <p:cNvPr id="4" name="Номер слайда 3"/>
          <p:cNvSpPr>
            <a:spLocks noGrp="1"/>
          </p:cNvSpPr>
          <p:nvPr>
            <p:ph type="sldNum" sz="quarter" idx="10"/>
          </p:nvPr>
        </p:nvSpPr>
        <p:spPr/>
        <p:txBody>
          <a:bodyPr/>
          <a:lstStyle/>
          <a:p>
            <a:fld id="{80EA2E60-5E3E-4AAB-B5EC-6CA89797E6E9}" type="slidenum">
              <a:rPr lang="ru-RU" smtClean="0"/>
              <a:t>27</a:t>
            </a:fld>
            <a:endParaRPr lang="ru-RU"/>
          </a:p>
        </p:txBody>
      </p:sp>
    </p:spTree>
    <p:extLst>
      <p:ext uri="{BB962C8B-B14F-4D97-AF65-F5344CB8AC3E}">
        <p14:creationId xmlns:p14="http://schemas.microsoft.com/office/powerpoint/2010/main" val="4094199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smtClean="0"/>
              <a:t>VLAN</a:t>
            </a:r>
            <a:r>
              <a:rPr lang="en-US" baseline="0" dirty="0" smtClean="0"/>
              <a:t> </a:t>
            </a:r>
            <a:r>
              <a:rPr lang="ru-RU" baseline="0" dirty="0" smtClean="0"/>
              <a:t>представляет собой число от единицы до 4094. Данное число записывается в заголовок фрейма на уровне </a:t>
            </a:r>
            <a:r>
              <a:rPr lang="en-US" baseline="0" dirty="0" smtClean="0"/>
              <a:t>L2</a:t>
            </a:r>
            <a:r>
              <a:rPr lang="ru-RU" baseline="0" dirty="0" smtClean="0"/>
              <a:t>, этот процесс называется тегированием трафика</a:t>
            </a:r>
            <a:r>
              <a:rPr lang="en-US" baseline="0" dirty="0" smtClean="0"/>
              <a:t>.</a:t>
            </a:r>
            <a:r>
              <a:rPr lang="ru-RU" baseline="0" dirty="0" smtClean="0"/>
              <a:t> Трафик тегирует коммутатор, компьютер к этому процессу отношения не имеет, хотя в мире существуют специальные сетевые карты для компьютеров, которые тоже умеют тегировать трафик.</a:t>
            </a:r>
            <a:endParaRPr lang="ru-RU" dirty="0" smtClean="0"/>
          </a:p>
          <a:p>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28</a:t>
            </a:fld>
            <a:endParaRPr lang="ru-RU"/>
          </a:p>
        </p:txBody>
      </p:sp>
    </p:spTree>
    <p:extLst>
      <p:ext uri="{BB962C8B-B14F-4D97-AF65-F5344CB8AC3E}">
        <p14:creationId xmlns:p14="http://schemas.microsoft.com/office/powerpoint/2010/main" val="4034652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smtClean="0"/>
              <a:t>У коммутатора в процессе работы с технологией </a:t>
            </a:r>
            <a:r>
              <a:rPr lang="en-US" dirty="0" smtClean="0"/>
              <a:t>VLAN </a:t>
            </a:r>
            <a:r>
              <a:rPr lang="ru-RU" dirty="0" smtClean="0"/>
              <a:t>существует</a:t>
            </a:r>
            <a:r>
              <a:rPr lang="ru-RU" baseline="0" dirty="0" smtClean="0"/>
              <a:t> два вида настройки портов. </a:t>
            </a:r>
          </a:p>
          <a:p>
            <a:r>
              <a:rPr lang="ru-RU" baseline="0" dirty="0" smtClean="0"/>
              <a:t>Первый вид – </a:t>
            </a:r>
            <a:r>
              <a:rPr lang="en-US" baseline="0" dirty="0" smtClean="0"/>
              <a:t>access. </a:t>
            </a:r>
            <a:r>
              <a:rPr lang="ru-RU" baseline="0" dirty="0" smtClean="0"/>
              <a:t>Эта настройка применяется к порту, к которому подключено клиентское устройство. На данном порту трафик будет тегироваться.</a:t>
            </a:r>
          </a:p>
          <a:p>
            <a:r>
              <a:rPr lang="ru-RU" baseline="0" dirty="0" smtClean="0"/>
              <a:t>Второй вид – </a:t>
            </a:r>
            <a:r>
              <a:rPr lang="en-US" baseline="0" dirty="0" smtClean="0"/>
              <a:t>trunk. </a:t>
            </a:r>
            <a:r>
              <a:rPr lang="ru-RU" baseline="0" dirty="0" smtClean="0"/>
              <a:t>Такие порты нужны для связи сетевых устройств. По этим интерфейсам трафик передается без изменений тега </a:t>
            </a:r>
            <a:r>
              <a:rPr lang="en-US" baseline="0" dirty="0" smtClean="0"/>
              <a:t>VLAN. </a:t>
            </a:r>
            <a:endParaRPr lang="ru-RU" baseline="0" dirty="0" smtClean="0"/>
          </a:p>
          <a:p>
            <a:endParaRPr lang="ru-RU" baseline="0"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29</a:t>
            </a:fld>
            <a:endParaRPr lang="ru-RU"/>
          </a:p>
        </p:txBody>
      </p:sp>
    </p:spTree>
    <p:extLst>
      <p:ext uri="{BB962C8B-B14F-4D97-AF65-F5344CB8AC3E}">
        <p14:creationId xmlns:p14="http://schemas.microsoft.com/office/powerpoint/2010/main" val="425150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dirty="0" smtClean="0"/>
              <a:t>Разберем</a:t>
            </a:r>
            <a:r>
              <a:rPr lang="ru-RU" baseline="0" dirty="0" smtClean="0"/>
              <a:t> процесс тегирования. Компьютер формирует трафик к другому устройству. Этот трафик доходит до интерфейса ближайшего коммутатора. Далее, в соответствии с настройками интерфейса, в </a:t>
            </a:r>
            <a:r>
              <a:rPr lang="en-US" baseline="0" dirty="0" smtClean="0"/>
              <a:t>L2 </a:t>
            </a:r>
            <a:r>
              <a:rPr lang="ru-RU" baseline="0" dirty="0" smtClean="0"/>
              <a:t>заголовок добавляется тег</a:t>
            </a:r>
            <a:r>
              <a:rPr lang="en-US" baseline="0" dirty="0" smtClean="0"/>
              <a:t> VLAN</a:t>
            </a:r>
            <a:r>
              <a:rPr lang="ru-RU" baseline="0" dirty="0" smtClean="0"/>
              <a:t>, после чего фрейм идёт дальше по сети.</a:t>
            </a:r>
          </a:p>
          <a:p>
            <a:r>
              <a:rPr lang="ru-RU" baseline="0" dirty="0" smtClean="0"/>
              <a:t>Когда такой трафик доходит до коммутатора, к которому подключен получатель трафика, то коммутатор в соответствии со своей таблицей мак адресов направляет трафик на интерфейс. Если интерфейс настроен в такой же </a:t>
            </a:r>
            <a:r>
              <a:rPr lang="en-US" baseline="0" dirty="0" smtClean="0"/>
              <a:t>VLAN, </a:t>
            </a:r>
            <a:r>
              <a:rPr lang="ru-RU" baseline="0" dirty="0" smtClean="0"/>
              <a:t>какой тег присутствует и в трафике, то из заголовка фрейма удаляется метка </a:t>
            </a:r>
            <a:r>
              <a:rPr lang="en-US" baseline="0" dirty="0" smtClean="0"/>
              <a:t>VLAN, </a:t>
            </a:r>
            <a:r>
              <a:rPr lang="ru-RU" baseline="0" dirty="0" smtClean="0"/>
              <a:t>а трафик проходит через интерфейс и направляется к получателю. Если </a:t>
            </a:r>
            <a:r>
              <a:rPr lang="en-US" baseline="0" dirty="0" smtClean="0"/>
              <a:t>VLAN </a:t>
            </a:r>
            <a:r>
              <a:rPr lang="ru-RU" baseline="0" dirty="0" smtClean="0"/>
              <a:t>отличается, то трафик отбрасывается.</a:t>
            </a:r>
          </a:p>
          <a:p>
            <a:r>
              <a:rPr lang="ru-RU" dirty="0" smtClean="0"/>
              <a:t>По пути до получателя</a:t>
            </a:r>
            <a:r>
              <a:rPr lang="ru-RU" baseline="0" dirty="0" smtClean="0"/>
              <a:t> информации наш трафик может пройти через многие коммутаторы в сети. Такие коммутаторы связаны между собой </a:t>
            </a:r>
            <a:r>
              <a:rPr lang="ru-RU" baseline="0" dirty="0" err="1" smtClean="0"/>
              <a:t>транковыми</a:t>
            </a:r>
            <a:r>
              <a:rPr lang="ru-RU" baseline="0" dirty="0" smtClean="0"/>
              <a:t> портами, проходя через которые заголовки фрейма изменяться не будут.</a:t>
            </a:r>
            <a:endParaRPr lang="ru-RU" dirty="0"/>
          </a:p>
        </p:txBody>
      </p:sp>
      <p:sp>
        <p:nvSpPr>
          <p:cNvPr id="4" name="Номер слайда 3"/>
          <p:cNvSpPr>
            <a:spLocks noGrp="1"/>
          </p:cNvSpPr>
          <p:nvPr>
            <p:ph type="sldNum" sz="quarter" idx="5"/>
          </p:nvPr>
        </p:nvSpPr>
        <p:spPr/>
        <p:txBody>
          <a:bodyPr/>
          <a:lstStyle/>
          <a:p>
            <a:fld id="{80EA2E60-5E3E-4AAB-B5EC-6CA89797E6E9}" type="slidenum">
              <a:rPr lang="ru-RU" smtClean="0"/>
              <a:t>30</a:t>
            </a:fld>
            <a:endParaRPr lang="ru-RU"/>
          </a:p>
        </p:txBody>
      </p:sp>
    </p:spTree>
    <p:extLst>
      <p:ext uri="{BB962C8B-B14F-4D97-AF65-F5344CB8AC3E}">
        <p14:creationId xmlns:p14="http://schemas.microsoft.com/office/powerpoint/2010/main" val="296822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baseline="0" dirty="0" smtClean="0"/>
              <a:t>По умолчанию трафик из одного </a:t>
            </a:r>
            <a:r>
              <a:rPr lang="en-US" baseline="0" dirty="0" smtClean="0"/>
              <a:t>VLAN </a:t>
            </a:r>
            <a:r>
              <a:rPr lang="ru-RU" baseline="0" dirty="0" smtClean="0"/>
              <a:t>никак не сможет оказаться в другом </a:t>
            </a:r>
            <a:r>
              <a:rPr lang="en-US" baseline="0" dirty="0" smtClean="0"/>
              <a:t>VLAN, </a:t>
            </a:r>
            <a:r>
              <a:rPr lang="ru-RU" baseline="0" dirty="0" smtClean="0"/>
              <a:t>так как это ограничивается на канальном уровне. Соответственно, </a:t>
            </a:r>
            <a:r>
              <a:rPr lang="en-US" baseline="0" dirty="0" err="1" smtClean="0"/>
              <a:t>arp</a:t>
            </a:r>
            <a:r>
              <a:rPr lang="en-US" baseline="0" dirty="0" smtClean="0"/>
              <a:t> </a:t>
            </a:r>
            <a:r>
              <a:rPr lang="ru-RU" baseline="0" dirty="0" smtClean="0"/>
              <a:t>запрос первого </a:t>
            </a:r>
            <a:r>
              <a:rPr lang="en-US" baseline="0" dirty="0" err="1" smtClean="0"/>
              <a:t>vlan</a:t>
            </a:r>
            <a:r>
              <a:rPr lang="en-US" baseline="0" dirty="0" smtClean="0"/>
              <a:t> </a:t>
            </a:r>
            <a:r>
              <a:rPr lang="ru-RU" baseline="0" dirty="0" smtClean="0"/>
              <a:t>не дойдет до устройств второго </a:t>
            </a:r>
            <a:r>
              <a:rPr lang="en-US" baseline="0" dirty="0" err="1" smtClean="0"/>
              <a:t>vlan</a:t>
            </a:r>
            <a:r>
              <a:rPr lang="ru-RU" baseline="0" dirty="0" smtClean="0"/>
              <a:t> по аналогичной причине.</a:t>
            </a:r>
          </a:p>
          <a:p>
            <a:r>
              <a:rPr lang="ru-RU" baseline="0" dirty="0" smtClean="0"/>
              <a:t>Чтобы обеспечить сетевую связность между </a:t>
            </a:r>
            <a:r>
              <a:rPr lang="en-US" baseline="0" dirty="0" smtClean="0"/>
              <a:t>VLAN </a:t>
            </a:r>
            <a:r>
              <a:rPr lang="ru-RU" baseline="0" dirty="0" smtClean="0"/>
              <a:t>используется маршрутизация на роутере – процесс перемещения трафика из одной сети в другую. На рисунке изображены два подключения от роутера к коммутатору, каждое подключение для своей метки </a:t>
            </a:r>
            <a:r>
              <a:rPr lang="en-US" baseline="0" dirty="0" smtClean="0"/>
              <a:t>VLAN. </a:t>
            </a:r>
            <a:r>
              <a:rPr lang="ru-RU" baseline="0" dirty="0" smtClean="0"/>
              <a:t>В реальности это взаимодействие будет проходить по одному проводу, а вот интерфейсы на маршрутизаторе будут </a:t>
            </a:r>
            <a:r>
              <a:rPr lang="ru-RU" baseline="0" dirty="0" err="1" smtClean="0"/>
              <a:t>виртуализированы</a:t>
            </a:r>
            <a:r>
              <a:rPr lang="ru-RU" baseline="0" dirty="0" smtClean="0"/>
              <a:t>. По одному виртуальному интерфейсу на каждый </a:t>
            </a:r>
            <a:r>
              <a:rPr lang="en-US" baseline="0" dirty="0" smtClean="0"/>
              <a:t>VLAN. </a:t>
            </a:r>
            <a:endParaRPr lang="ru-RU" baseline="0" dirty="0" smtClean="0"/>
          </a:p>
          <a:p>
            <a:r>
              <a:rPr lang="ru-RU" dirty="0" smtClean="0"/>
              <a:t>Поэтому,</a:t>
            </a:r>
            <a:r>
              <a:rPr lang="ru-RU" baseline="0" dirty="0" smtClean="0"/>
              <a:t> чтобы первый компьютер доставил трафик второму, он отправит свой трафик на роутер, чтобы тот </a:t>
            </a:r>
            <a:r>
              <a:rPr lang="ru-RU" baseline="0" dirty="0" err="1" smtClean="0"/>
              <a:t>смаршрутизировал</a:t>
            </a:r>
            <a:r>
              <a:rPr lang="ru-RU" baseline="0" dirty="0" smtClean="0"/>
              <a:t> эту информацию в другую сеть, изменив тег в фрейме.</a:t>
            </a:r>
            <a:endParaRPr lang="ru-RU" dirty="0" smtClean="0"/>
          </a:p>
        </p:txBody>
      </p:sp>
      <p:sp>
        <p:nvSpPr>
          <p:cNvPr id="4" name="Номер слайда 3"/>
          <p:cNvSpPr>
            <a:spLocks noGrp="1"/>
          </p:cNvSpPr>
          <p:nvPr>
            <p:ph type="sldNum" sz="quarter" idx="5"/>
          </p:nvPr>
        </p:nvSpPr>
        <p:spPr/>
        <p:txBody>
          <a:bodyPr/>
          <a:lstStyle/>
          <a:p>
            <a:fld id="{80EA2E60-5E3E-4AAB-B5EC-6CA89797E6E9}" type="slidenum">
              <a:rPr lang="ru-RU" smtClean="0"/>
              <a:t>31</a:t>
            </a:fld>
            <a:endParaRPr lang="ru-RU"/>
          </a:p>
        </p:txBody>
      </p:sp>
    </p:spTree>
    <p:extLst>
      <p:ext uri="{BB962C8B-B14F-4D97-AF65-F5344CB8AC3E}">
        <p14:creationId xmlns:p14="http://schemas.microsoft.com/office/powerpoint/2010/main" val="296822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dirty="0" smtClean="0"/>
              <a:t>Топология шины - это тип сети, где каждое устройство подключается к одному кабелю, который проходит от одного конца сети к другому. Этот тип топологии часто называют </a:t>
            </a:r>
            <a:r>
              <a:rPr lang="ru-RU" sz="1200" b="1" dirty="0" smtClean="0"/>
              <a:t>линейная топология</a:t>
            </a:r>
            <a:r>
              <a:rPr lang="ru-RU" sz="1200" dirty="0" smtClean="0"/>
              <a:t>. В топологии шины данные передаются только в одном направлении. Если топология шины имеет две конечные точки, она называется </a:t>
            </a:r>
            <a:r>
              <a:rPr lang="ru-RU" sz="1200" b="1" dirty="0" smtClean="0"/>
              <a:t>топология линейной шины</a:t>
            </a:r>
            <a:r>
              <a:rPr lang="ru-RU" sz="1200" dirty="0" smtClean="0"/>
              <a:t>.</a:t>
            </a:r>
          </a:p>
          <a:p>
            <a:r>
              <a:rPr lang="ru-RU" dirty="0" smtClean="0"/>
              <a:t>Однако схема топологии шины устарела, и вы вряд ли встретите компанию, использующую топологию шины сегодня.</a:t>
            </a:r>
            <a:endParaRPr lang="en-US" dirty="0" smtClean="0"/>
          </a:p>
          <a:p>
            <a:endParaRPr lang="ru-RU" dirty="0" smtClean="0"/>
          </a:p>
          <a:p>
            <a:endParaRPr lang="ru-RU" dirty="0" smtClean="0"/>
          </a:p>
          <a:p>
            <a:r>
              <a:rPr lang="ru-RU" dirty="0" smtClean="0"/>
              <a:t>В сетях с кольцевой топологией компьютеры соединяются друг с другом в кольцевом формате. </a:t>
            </a:r>
            <a:r>
              <a:rPr lang="ru-RU" b="1" dirty="0" smtClean="0"/>
              <a:t>Каждое устройство в сети будет иметь двух соседей</a:t>
            </a:r>
            <a:r>
              <a:rPr lang="ru-RU" dirty="0" smtClean="0"/>
              <a:t> и не больше или не меньше. Кольцевые топологии обычно использовались в прошлом, но вам было бы трудно найти предприятие, все еще использующее их сегодня.</a:t>
            </a:r>
          </a:p>
          <a:p>
            <a:r>
              <a:rPr lang="ru-RU" dirty="0" smtClean="0"/>
              <a:t>Первый узел подключен к последнему узлу, чтобы связать цикл вместе. Как следствие размещения в этом формате пакеты должны проходить через все узлы на пути к месту назначения.</a:t>
            </a:r>
          </a:p>
          <a:p>
            <a:r>
              <a:rPr lang="ru-RU" dirty="0" smtClean="0"/>
              <a:t>В рамках этой топологии один узел выбран для настройки сети и мониторинга других устройств. Кольцевые топологии </a:t>
            </a:r>
            <a:r>
              <a:rPr lang="ru-RU" b="1" dirty="0" smtClean="0"/>
              <a:t>полудуплекс, но также может быть сделан дуплекс</a:t>
            </a:r>
            <a:r>
              <a:rPr lang="ru-RU" dirty="0" smtClean="0"/>
              <a:t>. Чтобы сделать кольцевые топологии полнодуплексными, вам потребуется два соединения между сетевыми узлами для формирования</a:t>
            </a:r>
            <a:r>
              <a:rPr lang="en-US" dirty="0" smtClean="0"/>
              <a:t> </a:t>
            </a:r>
            <a:r>
              <a:rPr lang="ru-RU" dirty="0" smtClean="0"/>
              <a:t>топологии</a:t>
            </a:r>
            <a:r>
              <a:rPr lang="ru-RU" baseline="0" dirty="0" smtClean="0"/>
              <a:t> двойного кольца</a:t>
            </a:r>
          </a:p>
        </p:txBody>
      </p:sp>
      <p:sp>
        <p:nvSpPr>
          <p:cNvPr id="4" name="Номер слайда 3"/>
          <p:cNvSpPr>
            <a:spLocks noGrp="1"/>
          </p:cNvSpPr>
          <p:nvPr>
            <p:ph type="sldNum" sz="quarter" idx="10"/>
          </p:nvPr>
        </p:nvSpPr>
        <p:spPr/>
        <p:txBody>
          <a:bodyPr/>
          <a:lstStyle/>
          <a:p>
            <a:fld id="{80EA2E60-5E3E-4AAB-B5EC-6CA89797E6E9}" type="slidenum">
              <a:rPr lang="ru-RU" smtClean="0"/>
              <a:t>3</a:t>
            </a:fld>
            <a:endParaRPr lang="ru-RU"/>
          </a:p>
        </p:txBody>
      </p:sp>
    </p:spTree>
    <p:extLst>
      <p:ext uri="{BB962C8B-B14F-4D97-AF65-F5344CB8AC3E}">
        <p14:creationId xmlns:p14="http://schemas.microsoft.com/office/powerpoint/2010/main" val="550856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VLAN </a:t>
            </a:r>
            <a:r>
              <a:rPr lang="ru-RU" sz="1200" b="1" i="0" kern="1200" dirty="0" err="1" smtClean="0">
                <a:solidFill>
                  <a:schemeClr val="tx1"/>
                </a:solidFill>
                <a:effectLst/>
                <a:latin typeface="+mn-lt"/>
                <a:ea typeface="+mn-ea"/>
                <a:cs typeface="+mn-cs"/>
              </a:rPr>
              <a:t>Trunking</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Protocol</a:t>
            </a:r>
            <a:r>
              <a:rPr lang="ru-RU" sz="1200" b="0" i="0" kern="1200" dirty="0" smtClean="0">
                <a:solidFill>
                  <a:schemeClr val="tx1"/>
                </a:solidFill>
                <a:effectLst/>
                <a:latin typeface="+mn-lt"/>
                <a:ea typeface="+mn-ea"/>
                <a:cs typeface="+mn-cs"/>
              </a:rPr>
              <a:t> (VTP) — </a:t>
            </a:r>
            <a:r>
              <a:rPr lang="ru-RU" sz="1200" b="0" i="0" kern="1200" dirty="0" err="1" smtClean="0">
                <a:solidFill>
                  <a:schemeClr val="tx1"/>
                </a:solidFill>
                <a:effectLst/>
                <a:latin typeface="+mn-lt"/>
                <a:ea typeface="+mn-ea"/>
                <a:cs typeface="+mn-cs"/>
              </a:rPr>
              <a:t>проприетарный</a:t>
            </a:r>
            <a:r>
              <a:rPr lang="ru-RU" sz="1200" b="0" i="0" kern="1200" dirty="0" smtClean="0">
                <a:solidFill>
                  <a:schemeClr val="tx1"/>
                </a:solidFill>
                <a:effectLst/>
                <a:latin typeface="+mn-lt"/>
                <a:ea typeface="+mn-ea"/>
                <a:cs typeface="+mn-cs"/>
              </a:rPr>
              <a:t> протокол компании </a:t>
            </a:r>
            <a:r>
              <a:rPr lang="ru-RU" sz="1200" b="0" i="0" kern="1200" dirty="0" err="1" smtClean="0">
                <a:solidFill>
                  <a:schemeClr val="tx1"/>
                </a:solidFill>
                <a:effectLst/>
                <a:latin typeface="+mn-lt"/>
                <a:ea typeface="+mn-ea"/>
                <a:cs typeface="+mn-cs"/>
              </a:rPr>
              <a:t>Cisco</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Systems</a:t>
            </a:r>
            <a:r>
              <a:rPr lang="ru-RU" sz="1200" b="0" i="0" kern="1200" dirty="0" smtClean="0">
                <a:solidFill>
                  <a:schemeClr val="tx1"/>
                </a:solidFill>
                <a:effectLst/>
                <a:latin typeface="+mn-lt"/>
                <a:ea typeface="+mn-ea"/>
                <a:cs typeface="+mn-cs"/>
              </a:rPr>
              <a:t>, предназначенный для создания, удаления и переименования </a:t>
            </a:r>
            <a:r>
              <a:rPr lang="ru-RU" sz="1200" b="0" i="0" u="none" strike="noStrike" kern="1200" dirty="0" err="1" smtClean="0">
                <a:solidFill>
                  <a:schemeClr val="tx1"/>
                </a:solidFill>
                <a:effectLst/>
                <a:latin typeface="+mn-lt"/>
                <a:ea typeface="+mn-ea"/>
                <a:cs typeface="+mn-cs"/>
              </a:rPr>
              <a:t>VLANов</a:t>
            </a:r>
            <a:r>
              <a:rPr lang="ru-RU" sz="1200" b="0" i="0" kern="1200" dirty="0" smtClean="0">
                <a:solidFill>
                  <a:schemeClr val="tx1"/>
                </a:solidFill>
                <a:effectLst/>
                <a:latin typeface="+mn-lt"/>
                <a:ea typeface="+mn-ea"/>
                <a:cs typeface="+mn-cs"/>
              </a:rPr>
              <a:t> на сетевых устройствах. Передавать информацию о том, какой порт находится в каком </a:t>
            </a:r>
            <a:r>
              <a:rPr lang="ru-RU" sz="1200" b="0" i="0" kern="1200" dirty="0" err="1" smtClean="0">
                <a:solidFill>
                  <a:schemeClr val="tx1"/>
                </a:solidFill>
                <a:effectLst/>
                <a:latin typeface="+mn-lt"/>
                <a:ea typeface="+mn-ea"/>
                <a:cs typeface="+mn-cs"/>
              </a:rPr>
              <a:t>VLANе</a:t>
            </a:r>
            <a:r>
              <a:rPr lang="ru-RU" sz="1200" b="0" i="0" kern="1200" dirty="0" smtClean="0">
                <a:solidFill>
                  <a:schemeClr val="tx1"/>
                </a:solidFill>
                <a:effectLst/>
                <a:latin typeface="+mn-lt"/>
                <a:ea typeface="+mn-ea"/>
                <a:cs typeface="+mn-cs"/>
              </a:rPr>
              <a:t>, он не может.</a:t>
            </a:r>
            <a:endParaRPr lang="en-US" sz="1200" b="1"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Сообщения VTP</a:t>
            </a:r>
          </a:p>
          <a:p>
            <a:r>
              <a:rPr lang="ru-RU" sz="1200" b="0" i="0" kern="1200" dirty="0" err="1" smtClean="0">
                <a:solidFill>
                  <a:schemeClr val="tx1"/>
                </a:solidFill>
                <a:effectLst/>
                <a:latin typeface="+mn-lt"/>
                <a:ea typeface="+mn-ea"/>
                <a:cs typeface="+mn-cs"/>
              </a:rPr>
              <a:t>Summary</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advertisements</a:t>
            </a:r>
            <a:endParaRPr lang="ru-RU"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Subset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advertisements</a:t>
            </a:r>
            <a:endParaRPr lang="ru-RU"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Advertisement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requests</a:t>
            </a:r>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VTP </a:t>
            </a:r>
            <a:r>
              <a:rPr lang="ru-RU" sz="1200" b="0" i="0" kern="1200" dirty="0" err="1" smtClean="0">
                <a:solidFill>
                  <a:schemeClr val="tx1"/>
                </a:solidFill>
                <a:effectLst/>
                <a:latin typeface="+mn-lt"/>
                <a:ea typeface="+mn-ea"/>
                <a:cs typeface="+mn-cs"/>
              </a:rPr>
              <a:t>Join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messages</a:t>
            </a:r>
            <a:r>
              <a:rPr lang="ru-RU" sz="1200" b="0" i="0" kern="1200" dirty="0" smtClean="0">
                <a:solidFill>
                  <a:schemeClr val="tx1"/>
                </a:solidFill>
                <a:effectLst/>
                <a:latin typeface="+mn-lt"/>
                <a:ea typeface="+mn-ea"/>
                <a:cs typeface="+mn-cs"/>
              </a:rPr>
              <a:t> (используются для </a:t>
            </a:r>
            <a:r>
              <a:rPr lang="ru-RU" sz="1200" b="0" i="0" kern="1200" dirty="0" err="1" smtClean="0">
                <a:solidFill>
                  <a:schemeClr val="tx1"/>
                </a:solidFill>
                <a:effectLst/>
                <a:latin typeface="+mn-lt"/>
                <a:ea typeface="+mn-ea"/>
                <a:cs typeface="+mn-cs"/>
              </a:rPr>
              <a:t>pruning</a:t>
            </a:r>
            <a:r>
              <a:rPr lang="ru-RU"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Режимы работы протокола</a:t>
            </a:r>
          </a:p>
          <a:p>
            <a:r>
              <a:rPr lang="ru-RU" sz="1200" b="0" i="0" kern="1200" dirty="0" smtClean="0">
                <a:solidFill>
                  <a:schemeClr val="tx1"/>
                </a:solidFill>
                <a:effectLst/>
                <a:latin typeface="+mn-lt"/>
                <a:ea typeface="+mn-ea"/>
                <a:cs typeface="+mn-cs"/>
              </a:rPr>
              <a:t>На коммутаторе VTP может работать в трёх режимах:</a:t>
            </a:r>
          </a:p>
          <a:p>
            <a:r>
              <a:rPr lang="ru-RU" sz="1200" b="1" i="0" kern="1200" dirty="0" err="1" smtClean="0">
                <a:solidFill>
                  <a:schemeClr val="tx1"/>
                </a:solidFill>
                <a:effectLst/>
                <a:latin typeface="+mn-lt"/>
                <a:ea typeface="+mn-ea"/>
                <a:cs typeface="+mn-cs"/>
              </a:rPr>
              <a:t>Server</a:t>
            </a:r>
            <a:r>
              <a:rPr lang="ru-RU" sz="1200" b="0" i="0" kern="1200" dirty="0" smtClean="0">
                <a:solidFill>
                  <a:schemeClr val="tx1"/>
                </a:solidFill>
                <a:effectLst/>
                <a:latin typeface="+mn-lt"/>
                <a:ea typeface="+mn-ea"/>
                <a:cs typeface="+mn-cs"/>
              </a:rPr>
              <a:t> (режим по умолчанию):</a:t>
            </a:r>
          </a:p>
          <a:p>
            <a:pPr lvl="1"/>
            <a:r>
              <a:rPr lang="ru-RU" sz="1200" b="0" i="0" kern="1200" dirty="0" smtClean="0">
                <a:solidFill>
                  <a:schemeClr val="tx1"/>
                </a:solidFill>
                <a:effectLst/>
                <a:latin typeface="+mn-lt"/>
                <a:ea typeface="+mn-ea"/>
                <a:cs typeface="+mn-cs"/>
              </a:rPr>
              <a:t>Можно создавать, изменять и удалять VLAN из командной строки коммутатора,</a:t>
            </a:r>
          </a:p>
          <a:p>
            <a:pPr lvl="1"/>
            <a:r>
              <a:rPr lang="ru-RU" sz="1200" b="0" i="0" kern="1200" dirty="0" smtClean="0">
                <a:solidFill>
                  <a:schemeClr val="tx1"/>
                </a:solidFill>
                <a:effectLst/>
                <a:latin typeface="+mn-lt"/>
                <a:ea typeface="+mn-ea"/>
                <a:cs typeface="+mn-cs"/>
              </a:rPr>
              <a:t>Генерирует объявления VTP и передает объявления от других коммутаторов,</a:t>
            </a:r>
          </a:p>
          <a:p>
            <a:pPr lvl="1"/>
            <a:r>
              <a:rPr lang="ru-RU" sz="1200" b="0" i="0" kern="1200" dirty="0" smtClean="0">
                <a:solidFill>
                  <a:schemeClr val="tx1"/>
                </a:solidFill>
                <a:effectLst/>
                <a:latin typeface="+mn-lt"/>
                <a:ea typeface="+mn-ea"/>
                <a:cs typeface="+mn-cs"/>
              </a:rPr>
              <a:t>Может обновлять свою базу данных VLAN при получении информации не только от других VTP серверов но и от других VTP клиентов в одном домене, с более высоким номером ревизии.</a:t>
            </a:r>
          </a:p>
          <a:p>
            <a:pPr lvl="1"/>
            <a:r>
              <a:rPr lang="ru-RU" sz="1200" b="0" i="0" kern="1200" dirty="0" smtClean="0">
                <a:solidFill>
                  <a:schemeClr val="tx1"/>
                </a:solidFill>
                <a:effectLst/>
                <a:latin typeface="+mn-lt"/>
                <a:ea typeface="+mn-ea"/>
                <a:cs typeface="+mn-cs"/>
              </a:rPr>
              <a:t>Сохраняет информацию о настройках VLAN в файле vlan.dat во </a:t>
            </a:r>
            <a:r>
              <a:rPr lang="ru-RU" sz="1200" b="0" i="0" kern="1200" dirty="0" err="1" smtClean="0">
                <a:solidFill>
                  <a:schemeClr val="tx1"/>
                </a:solidFill>
                <a:effectLst/>
                <a:latin typeface="+mn-lt"/>
                <a:ea typeface="+mn-ea"/>
                <a:cs typeface="+mn-cs"/>
              </a:rPr>
              <a:t>flash</a:t>
            </a:r>
            <a:r>
              <a:rPr lang="ru-RU" sz="1200" b="0" i="0" kern="1200" dirty="0" smtClean="0">
                <a:solidFill>
                  <a:schemeClr val="tx1"/>
                </a:solidFill>
                <a:effectLst/>
                <a:latin typeface="+mn-lt"/>
                <a:ea typeface="+mn-ea"/>
                <a:cs typeface="+mn-cs"/>
              </a:rPr>
              <a:t>.</a:t>
            </a:r>
          </a:p>
          <a:p>
            <a:r>
              <a:rPr lang="ru-RU" sz="1200" b="1" i="0" kern="1200" dirty="0" err="1" smtClean="0">
                <a:solidFill>
                  <a:schemeClr val="tx1"/>
                </a:solidFill>
                <a:effectLst/>
                <a:latin typeface="+mn-lt"/>
                <a:ea typeface="+mn-ea"/>
                <a:cs typeface="+mn-cs"/>
              </a:rPr>
              <a:t>Client</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Нельзя создавать, изменять и удалять VLAN из командной строки коммутатора,</a:t>
            </a:r>
          </a:p>
          <a:p>
            <a:pPr lvl="1"/>
            <a:r>
              <a:rPr lang="ru-RU" sz="1200" b="0" i="0" kern="1200" dirty="0" smtClean="0">
                <a:solidFill>
                  <a:schemeClr val="tx1"/>
                </a:solidFill>
                <a:effectLst/>
                <a:latin typeface="+mn-lt"/>
                <a:ea typeface="+mn-ea"/>
                <a:cs typeface="+mn-cs"/>
              </a:rPr>
              <a:t>Передает объявления от других коммутаторов,</a:t>
            </a:r>
          </a:p>
          <a:p>
            <a:pPr lvl="1"/>
            <a:r>
              <a:rPr lang="ru-RU" sz="1200" b="0" i="0" kern="1200" dirty="0" smtClean="0">
                <a:solidFill>
                  <a:schemeClr val="tx1"/>
                </a:solidFill>
                <a:effectLst/>
                <a:latin typeface="+mn-lt"/>
                <a:ea typeface="+mn-ea"/>
                <a:cs typeface="+mn-cs"/>
              </a:rPr>
              <a:t>Синхронизирует свою базу данных VLAN при получении информации VTP,</a:t>
            </a:r>
          </a:p>
          <a:p>
            <a:pPr lvl="1"/>
            <a:r>
              <a:rPr lang="ru-RU" sz="1200" b="0" i="0" kern="1200" dirty="0" smtClean="0">
                <a:solidFill>
                  <a:schemeClr val="tx1"/>
                </a:solidFill>
                <a:effectLst/>
                <a:latin typeface="+mn-lt"/>
                <a:ea typeface="+mn-ea"/>
                <a:cs typeface="+mn-cs"/>
              </a:rPr>
              <a:t>Сохраняет информацию о настройках VLAN в файле vlan.dat во </a:t>
            </a:r>
            <a:r>
              <a:rPr lang="ru-RU" sz="1200" b="0" i="0" kern="1200" dirty="0" err="1" smtClean="0">
                <a:solidFill>
                  <a:schemeClr val="tx1"/>
                </a:solidFill>
                <a:effectLst/>
                <a:latin typeface="+mn-lt"/>
                <a:ea typeface="+mn-ea"/>
                <a:cs typeface="+mn-cs"/>
              </a:rPr>
              <a:t>flash</a:t>
            </a:r>
            <a:r>
              <a:rPr lang="ru-RU" sz="1200" b="0" i="0" kern="1200" dirty="0" smtClean="0">
                <a:solidFill>
                  <a:schemeClr val="tx1"/>
                </a:solidFill>
                <a:effectLst/>
                <a:latin typeface="+mn-lt"/>
                <a:ea typeface="+mn-ea"/>
                <a:cs typeface="+mn-cs"/>
              </a:rPr>
              <a:t>.</a:t>
            </a:r>
          </a:p>
          <a:p>
            <a:r>
              <a:rPr lang="ru-RU" sz="1200" b="1" i="0" kern="1200" dirty="0" err="1" smtClean="0">
                <a:solidFill>
                  <a:schemeClr val="tx1"/>
                </a:solidFill>
                <a:effectLst/>
                <a:latin typeface="+mn-lt"/>
                <a:ea typeface="+mn-ea"/>
                <a:cs typeface="+mn-cs"/>
              </a:rPr>
              <a:t>Transparent</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Можно создавать, изменять и удалять VLAN из командной строки коммутатора, но только для локального коммутатора,</a:t>
            </a:r>
          </a:p>
          <a:p>
            <a:pPr lvl="1"/>
            <a:r>
              <a:rPr lang="ru-RU" sz="1200" b="0" i="0" kern="1200" dirty="0" smtClean="0">
                <a:solidFill>
                  <a:schemeClr val="tx1"/>
                </a:solidFill>
                <a:effectLst/>
                <a:latin typeface="+mn-lt"/>
                <a:ea typeface="+mn-ea"/>
                <a:cs typeface="+mn-cs"/>
              </a:rPr>
              <a:t>Не генерирует объявления VTP,</a:t>
            </a:r>
          </a:p>
          <a:p>
            <a:pPr lvl="1"/>
            <a:r>
              <a:rPr lang="ru-RU" sz="1200" b="0" i="0" kern="1200" dirty="0" smtClean="0">
                <a:solidFill>
                  <a:schemeClr val="tx1"/>
                </a:solidFill>
                <a:effectLst/>
                <a:latin typeface="+mn-lt"/>
                <a:ea typeface="+mn-ea"/>
                <a:cs typeface="+mn-cs"/>
              </a:rPr>
              <a:t>Передает объявления от других коммутаторов,</a:t>
            </a:r>
          </a:p>
          <a:p>
            <a:pPr lvl="1"/>
            <a:r>
              <a:rPr lang="ru-RU" sz="1200" b="0" i="0" kern="1200" dirty="0" smtClean="0">
                <a:solidFill>
                  <a:schemeClr val="tx1"/>
                </a:solidFill>
                <a:effectLst/>
                <a:latin typeface="+mn-lt"/>
                <a:ea typeface="+mn-ea"/>
                <a:cs typeface="+mn-cs"/>
              </a:rPr>
              <a:t>Не обновляет свою базу данных VLAN при получении информации по VTP,</a:t>
            </a:r>
          </a:p>
          <a:p>
            <a:pPr lvl="1"/>
            <a:r>
              <a:rPr lang="ru-RU" sz="1200" b="0" i="0" kern="1200" dirty="0" smtClean="0">
                <a:solidFill>
                  <a:schemeClr val="tx1"/>
                </a:solidFill>
                <a:effectLst/>
                <a:latin typeface="+mn-lt"/>
                <a:ea typeface="+mn-ea"/>
                <a:cs typeface="+mn-cs"/>
              </a:rPr>
              <a:t>Сохраняет информацию о настройках VLAN в NVRAM,</a:t>
            </a:r>
          </a:p>
          <a:p>
            <a:pPr lvl="1"/>
            <a:r>
              <a:rPr lang="ru-RU" sz="1200" b="0" i="0" kern="1200" dirty="0" smtClean="0">
                <a:solidFill>
                  <a:schemeClr val="tx1"/>
                </a:solidFill>
                <a:effectLst/>
                <a:latin typeface="+mn-lt"/>
                <a:ea typeface="+mn-ea"/>
                <a:cs typeface="+mn-cs"/>
              </a:rPr>
              <a:t>Всегда использует </a:t>
            </a:r>
            <a:r>
              <a:rPr lang="ru-RU" sz="1200" b="0" i="0" kern="1200" dirty="0" err="1" smtClean="0">
                <a:solidFill>
                  <a:schemeClr val="tx1"/>
                </a:solidFill>
                <a:effectLst/>
                <a:latin typeface="+mn-lt"/>
                <a:ea typeface="+mn-ea"/>
                <a:cs typeface="+mn-cs"/>
              </a:rPr>
              <a:t>configuration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revision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number</a:t>
            </a:r>
            <a:r>
              <a:rPr lang="ru-RU" sz="1200" b="0" i="0" kern="1200" dirty="0" smtClean="0">
                <a:solidFill>
                  <a:schemeClr val="tx1"/>
                </a:solidFill>
                <a:effectLst/>
                <a:latin typeface="+mn-lt"/>
                <a:ea typeface="+mn-ea"/>
                <a:cs typeface="+mn-cs"/>
              </a:rPr>
              <a:t> 0.</a:t>
            </a:r>
          </a:p>
          <a:p>
            <a:endParaRPr lang="en-US" dirty="0" smtClean="0"/>
          </a:p>
          <a:p>
            <a:r>
              <a:rPr lang="ru-RU" sz="1200" b="1" i="0" kern="1200" dirty="0" smtClean="0">
                <a:solidFill>
                  <a:schemeClr val="tx1"/>
                </a:solidFill>
                <a:effectLst/>
                <a:latin typeface="+mn-lt"/>
                <a:ea typeface="+mn-ea"/>
                <a:cs typeface="+mn-cs"/>
              </a:rPr>
              <a:t>В версии 3 VTP</a:t>
            </a:r>
            <a:r>
              <a:rPr lang="ru-RU" sz="1200" b="0" i="0" kern="1200" dirty="0" smtClean="0">
                <a:solidFill>
                  <a:schemeClr val="tx1"/>
                </a:solidFill>
                <a:effectLst/>
                <a:latin typeface="+mn-lt"/>
                <a:ea typeface="+mn-ea"/>
                <a:cs typeface="+mn-cs"/>
              </a:rPr>
              <a:t> добавился новый режим работы и изменились некоторые режимы работы, по сравнению с предыдущими версиями:</a:t>
            </a:r>
          </a:p>
          <a:p>
            <a:r>
              <a:rPr lang="ru-RU" sz="1200" b="1" i="0" kern="1200" dirty="0" err="1" smtClean="0">
                <a:solidFill>
                  <a:schemeClr val="tx1"/>
                </a:solidFill>
                <a:effectLst/>
                <a:latin typeface="+mn-lt"/>
                <a:ea typeface="+mn-ea"/>
                <a:cs typeface="+mn-cs"/>
              </a:rPr>
              <a:t>Server</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Добавилась поддержка </a:t>
            </a:r>
            <a:r>
              <a:rPr lang="ru-RU" sz="1200" b="0" i="0" kern="1200" dirty="0" err="1" smtClean="0">
                <a:solidFill>
                  <a:schemeClr val="tx1"/>
                </a:solidFill>
                <a:effectLst/>
                <a:latin typeface="+mn-lt"/>
                <a:ea typeface="+mn-ea"/>
                <a:cs typeface="+mn-cs"/>
              </a:rPr>
              <a:t>Private</a:t>
            </a:r>
            <a:r>
              <a:rPr lang="ru-RU" sz="1200" b="0" i="0" kern="1200" dirty="0" smtClean="0">
                <a:solidFill>
                  <a:schemeClr val="tx1"/>
                </a:solidFill>
                <a:effectLst/>
                <a:latin typeface="+mn-lt"/>
                <a:ea typeface="+mn-ea"/>
                <a:cs typeface="+mn-cs"/>
              </a:rPr>
              <a:t> VLAN</a:t>
            </a:r>
          </a:p>
          <a:p>
            <a:pPr lvl="1"/>
            <a:r>
              <a:rPr lang="ru-RU" sz="1200" b="0" i="0" kern="1200" dirty="0" smtClean="0">
                <a:solidFill>
                  <a:schemeClr val="tx1"/>
                </a:solidFill>
                <a:effectLst/>
                <a:latin typeface="+mn-lt"/>
                <a:ea typeface="+mn-ea"/>
                <a:cs typeface="+mn-cs"/>
              </a:rPr>
              <a:t>Могут анонсироваться VLAN из расширенного диапазона</a:t>
            </a:r>
          </a:p>
          <a:p>
            <a:r>
              <a:rPr lang="ru-RU" sz="1200" b="1" i="0" kern="1200" dirty="0" err="1" smtClean="0">
                <a:solidFill>
                  <a:schemeClr val="tx1"/>
                </a:solidFill>
                <a:effectLst/>
                <a:latin typeface="+mn-lt"/>
                <a:ea typeface="+mn-ea"/>
                <a:cs typeface="+mn-cs"/>
              </a:rPr>
              <a:t>Client</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Настройки VLAN сохраняются в NVRAM и в режиме клиента</a:t>
            </a:r>
          </a:p>
          <a:p>
            <a:pPr lvl="1"/>
            <a:r>
              <a:rPr lang="ru-RU" sz="1200" b="0" i="0" kern="1200" dirty="0" smtClean="0">
                <a:solidFill>
                  <a:schemeClr val="tx1"/>
                </a:solidFill>
                <a:effectLst/>
                <a:latin typeface="+mn-lt"/>
                <a:ea typeface="+mn-ea"/>
                <a:cs typeface="+mn-cs"/>
              </a:rPr>
              <a:t>Добавилась поддержка </a:t>
            </a:r>
            <a:r>
              <a:rPr lang="ru-RU" sz="1200" b="0" i="0" kern="1200" dirty="0" err="1" smtClean="0">
                <a:solidFill>
                  <a:schemeClr val="tx1"/>
                </a:solidFill>
                <a:effectLst/>
                <a:latin typeface="+mn-lt"/>
                <a:ea typeface="+mn-ea"/>
                <a:cs typeface="+mn-cs"/>
              </a:rPr>
              <a:t>Private</a:t>
            </a:r>
            <a:r>
              <a:rPr lang="ru-RU" sz="1200" b="0" i="0" kern="1200" dirty="0" smtClean="0">
                <a:solidFill>
                  <a:schemeClr val="tx1"/>
                </a:solidFill>
                <a:effectLst/>
                <a:latin typeface="+mn-lt"/>
                <a:ea typeface="+mn-ea"/>
                <a:cs typeface="+mn-cs"/>
              </a:rPr>
              <a:t> VLAN</a:t>
            </a:r>
          </a:p>
          <a:p>
            <a:pPr lvl="1"/>
            <a:r>
              <a:rPr lang="ru-RU" sz="1200" b="0" i="0" kern="1200" dirty="0" smtClean="0">
                <a:solidFill>
                  <a:schemeClr val="tx1"/>
                </a:solidFill>
                <a:effectLst/>
                <a:latin typeface="+mn-lt"/>
                <a:ea typeface="+mn-ea"/>
                <a:cs typeface="+mn-cs"/>
              </a:rPr>
              <a:t>Могут анонсироваться VLAN из расширенного диапазона</a:t>
            </a:r>
          </a:p>
          <a:p>
            <a:r>
              <a:rPr lang="ru-RU" sz="1200" b="1" i="0" kern="1200" dirty="0" err="1" smtClean="0">
                <a:solidFill>
                  <a:schemeClr val="tx1"/>
                </a:solidFill>
                <a:effectLst/>
                <a:latin typeface="+mn-lt"/>
                <a:ea typeface="+mn-ea"/>
                <a:cs typeface="+mn-cs"/>
              </a:rPr>
              <a:t>Transparent</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без изменений</a:t>
            </a:r>
          </a:p>
          <a:p>
            <a:r>
              <a:rPr lang="ru-RU" sz="1200" b="1" i="0" kern="1200" dirty="0" err="1" smtClean="0">
                <a:solidFill>
                  <a:schemeClr val="tx1"/>
                </a:solidFill>
                <a:effectLst/>
                <a:latin typeface="+mn-lt"/>
                <a:ea typeface="+mn-ea"/>
                <a:cs typeface="+mn-cs"/>
              </a:rPr>
              <a:t>Off</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Новый режим работы VTP, который добавился в 3 версии.</a:t>
            </a:r>
          </a:p>
          <a:p>
            <a:pPr lvl="1"/>
            <a:r>
              <a:rPr lang="ru-RU" sz="1200" b="0" i="0" kern="1200" dirty="0" smtClean="0">
                <a:solidFill>
                  <a:schemeClr val="tx1"/>
                </a:solidFill>
                <a:effectLst/>
                <a:latin typeface="+mn-lt"/>
                <a:ea typeface="+mn-ea"/>
                <a:cs typeface="+mn-cs"/>
              </a:rPr>
              <a:t>Не передает объявления VTP.</a:t>
            </a:r>
          </a:p>
          <a:p>
            <a:pPr lvl="1"/>
            <a:r>
              <a:rPr lang="ru-RU" sz="1200" b="0" i="0" kern="1200" dirty="0" smtClean="0">
                <a:solidFill>
                  <a:schemeClr val="tx1"/>
                </a:solidFill>
                <a:effectLst/>
                <a:latin typeface="+mn-lt"/>
                <a:ea typeface="+mn-ea"/>
                <a:cs typeface="+mn-cs"/>
              </a:rPr>
              <a:t>В остальном аналогичен режиму </a:t>
            </a:r>
            <a:r>
              <a:rPr lang="ru-RU" sz="1200" b="0" i="0" kern="1200" dirty="0" err="1" smtClean="0">
                <a:solidFill>
                  <a:schemeClr val="tx1"/>
                </a:solidFill>
                <a:effectLst/>
                <a:latin typeface="+mn-lt"/>
                <a:ea typeface="+mn-ea"/>
                <a:cs typeface="+mn-cs"/>
              </a:rPr>
              <a:t>Transparent</a:t>
            </a:r>
            <a:endParaRPr lang="ru-RU" sz="1200" b="0" i="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32</a:t>
            </a:fld>
            <a:endParaRPr lang="ru-RU"/>
          </a:p>
        </p:txBody>
      </p:sp>
    </p:spTree>
    <p:extLst>
      <p:ext uri="{BB962C8B-B14F-4D97-AF65-F5344CB8AC3E}">
        <p14:creationId xmlns:p14="http://schemas.microsoft.com/office/powerpoint/2010/main" val="763201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G</a:t>
            </a:r>
            <a:r>
              <a:rPr lang="ru-RU" sz="1200" b="1" i="0" u="none" strike="noStrike" kern="1200" dirty="0" smtClean="0">
                <a:solidFill>
                  <a:schemeClr val="tx1"/>
                </a:solidFill>
                <a:effectLst/>
                <a:latin typeface="+mn-lt"/>
                <a:ea typeface="+mn-ea"/>
                <a:cs typeface="+mn-cs"/>
              </a:rPr>
              <a:t>ARP</a:t>
            </a:r>
            <a:r>
              <a:rPr lang="ru-RU" sz="1200" b="1" i="0" kern="1200" dirty="0" smtClean="0">
                <a:solidFill>
                  <a:schemeClr val="tx1"/>
                </a:solidFill>
                <a:effectLst/>
                <a:latin typeface="+mn-lt"/>
                <a:ea typeface="+mn-ea"/>
                <a:cs typeface="+mn-cs"/>
              </a:rPr>
              <a:t> VLAN </a:t>
            </a:r>
            <a:r>
              <a:rPr lang="ru-RU" sz="1200" b="1" i="0" kern="1200" dirty="0" err="1" smtClean="0">
                <a:solidFill>
                  <a:schemeClr val="tx1"/>
                </a:solidFill>
                <a:effectLst/>
                <a:latin typeface="+mn-lt"/>
                <a:ea typeface="+mn-ea"/>
                <a:cs typeface="+mn-cs"/>
              </a:rPr>
              <a:t>Registration</a:t>
            </a:r>
            <a:r>
              <a:rPr lang="ru-RU" sz="1200" b="1" i="0" kern="1200" dirty="0" smtClean="0">
                <a:solidFill>
                  <a:schemeClr val="tx1"/>
                </a:solidFill>
                <a:effectLst/>
                <a:latin typeface="+mn-lt"/>
                <a:ea typeface="+mn-ea"/>
                <a:cs typeface="+mn-cs"/>
              </a:rPr>
              <a:t> </a:t>
            </a:r>
            <a:r>
              <a:rPr lang="ru-RU" sz="1200" b="1" i="0" kern="1200" dirty="0" err="1" smtClean="0">
                <a:solidFill>
                  <a:schemeClr val="tx1"/>
                </a:solidFill>
                <a:effectLst/>
                <a:latin typeface="+mn-lt"/>
                <a:ea typeface="+mn-ea"/>
                <a:cs typeface="+mn-cs"/>
              </a:rPr>
              <a:t>Protocol</a:t>
            </a:r>
            <a:r>
              <a:rPr lang="ru-RU" sz="1200" b="1" i="0" kern="1200" dirty="0" smtClean="0">
                <a:solidFill>
                  <a:schemeClr val="tx1"/>
                </a:solidFill>
                <a:effectLst/>
                <a:latin typeface="+mn-lt"/>
                <a:ea typeface="+mn-ea"/>
                <a:cs typeface="+mn-cs"/>
              </a:rPr>
              <a:t> (GVRP)</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сетевой протокол</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канального уровня</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модели OSI/ISO</a:t>
            </a:r>
            <a:r>
              <a:rPr lang="ru-RU" sz="1200" b="0" i="0" kern="1200" dirty="0" smtClean="0">
                <a:solidFill>
                  <a:schemeClr val="tx1"/>
                </a:solidFill>
                <a:effectLst/>
                <a:latin typeface="+mn-lt"/>
                <a:ea typeface="+mn-ea"/>
                <a:cs typeface="+mn-cs"/>
              </a:rPr>
              <a:t>, позволяющий устройству локальной сети сообщить всем соседним устройствам, что оно желает принять пакеты для одной или нескольких </a:t>
            </a:r>
            <a:r>
              <a:rPr lang="ru-RU" sz="1200" b="0" i="0" u="none" strike="noStrike" kern="1200" dirty="0" smtClean="0">
                <a:solidFill>
                  <a:schemeClr val="tx1"/>
                </a:solidFill>
                <a:effectLst/>
                <a:latin typeface="+mn-lt"/>
                <a:ea typeface="+mn-ea"/>
                <a:cs typeface="+mn-cs"/>
              </a:rPr>
              <a:t>VLAN</a:t>
            </a:r>
            <a:r>
              <a:rPr lang="ru-RU" sz="1200" b="0" i="0" kern="1200" dirty="0" smtClean="0">
                <a:solidFill>
                  <a:schemeClr val="tx1"/>
                </a:solidFill>
                <a:effectLst/>
                <a:latin typeface="+mn-lt"/>
                <a:ea typeface="+mn-ea"/>
                <a:cs typeface="+mn-cs"/>
              </a:rPr>
              <a:t>. Главная цель GVRP — позволить коммутаторам автоматически обнаружить информацию о VLAN, которая иначе должна была бы быть вручную сконфигурирована в каждом коммутаторе. Этого можно достичь использованием GVRP — распространить идентификаторы VLAN по локальной сети. GVRP также может быть использован сетевыми серверами. Эти серверы обычно конфигурируются для вхождения в несколько VLAN, и затем сообщают коммутаторам о VLAN, к которым они хотят присоединиться.</a:t>
            </a:r>
          </a:p>
          <a:p>
            <a:endParaRPr lang="ru-RU" sz="1200" b="0" i="0" kern="1200" dirty="0" smtClean="0">
              <a:solidFill>
                <a:schemeClr val="tx1"/>
              </a:solidFill>
              <a:effectLst/>
              <a:latin typeface="+mn-lt"/>
              <a:ea typeface="+mn-ea"/>
              <a:cs typeface="+mn-cs"/>
            </a:endParaRPr>
          </a:p>
          <a:p>
            <a:r>
              <a:rPr lang="ru-RU" sz="1200" b="1" i="0" kern="1200" dirty="0" smtClean="0">
                <a:solidFill>
                  <a:schemeClr val="tx1"/>
                </a:solidFill>
                <a:effectLst/>
                <a:latin typeface="+mn-lt"/>
                <a:ea typeface="+mn-ea"/>
                <a:cs typeface="+mn-cs"/>
              </a:rPr>
              <a:t>Протокол </a:t>
            </a:r>
            <a:r>
              <a:rPr lang="en-US" sz="1200" b="1" i="0" kern="1200" dirty="0" smtClean="0">
                <a:solidFill>
                  <a:schemeClr val="tx1"/>
                </a:solidFill>
                <a:effectLst/>
                <a:latin typeface="+mn-lt"/>
                <a:ea typeface="+mn-ea"/>
                <a:cs typeface="+mn-cs"/>
              </a:rPr>
              <a:t>MVRP - Multiple VLAN Registration Protocol </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служебный протокол канального уровня, который так же как и его предшественник, </a:t>
            </a:r>
            <a:r>
              <a:rPr lang="en-US" sz="1200" b="0" i="0" u="none" strike="noStrike" kern="1200" dirty="0" smtClean="0">
                <a:solidFill>
                  <a:schemeClr val="tx1"/>
                </a:solidFill>
                <a:effectLst/>
                <a:latin typeface="+mn-lt"/>
                <a:ea typeface="+mn-ea"/>
                <a:cs typeface="+mn-cs"/>
                <a:hlinkClick r:id="rId3"/>
              </a:rPr>
              <a:t>GVRP</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нужен для автоматизации настроек </a:t>
            </a:r>
            <a:r>
              <a:rPr lang="en-US" sz="1200" b="0" i="0" kern="1200" dirty="0" smtClean="0">
                <a:solidFill>
                  <a:schemeClr val="tx1"/>
                </a:solidFill>
                <a:effectLst/>
                <a:latin typeface="+mn-lt"/>
                <a:ea typeface="+mn-ea"/>
                <a:cs typeface="+mn-cs"/>
              </a:rPr>
              <a:t>VLAN </a:t>
            </a:r>
            <a:r>
              <a:rPr lang="ru-RU" sz="1200" b="0" i="0" kern="1200" dirty="0" smtClean="0">
                <a:solidFill>
                  <a:schemeClr val="tx1"/>
                </a:solidFill>
                <a:effectLst/>
                <a:latin typeface="+mn-lt"/>
                <a:ea typeface="+mn-ea"/>
                <a:cs typeface="+mn-cs"/>
              </a:rPr>
              <a:t>в больших сетях. Описан в стандарте 802.1</a:t>
            </a:r>
            <a:r>
              <a:rPr lang="en-US" sz="1200" b="0" i="0" kern="1200" dirty="0" err="1" smtClean="0">
                <a:solidFill>
                  <a:schemeClr val="tx1"/>
                </a:solidFill>
                <a:effectLst/>
                <a:latin typeface="+mn-lt"/>
                <a:ea typeface="+mn-ea"/>
                <a:cs typeface="+mn-cs"/>
              </a:rPr>
              <a:t>ak</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как одно из приложений рамочного протокола </a:t>
            </a:r>
            <a:r>
              <a:rPr lang="en-US" sz="1200" b="0" i="0" kern="1200" dirty="0" smtClean="0">
                <a:solidFill>
                  <a:schemeClr val="tx1"/>
                </a:solidFill>
                <a:effectLst/>
                <a:latin typeface="+mn-lt"/>
                <a:ea typeface="+mn-ea"/>
                <a:cs typeface="+mn-cs"/>
              </a:rPr>
              <a:t>MRP, Multiple Registration Protocol), </a:t>
            </a:r>
            <a:r>
              <a:rPr lang="ru-RU" sz="1200" b="0" i="0" kern="1200" dirty="0" smtClean="0">
                <a:solidFill>
                  <a:schemeClr val="tx1"/>
                </a:solidFill>
                <a:effectLst/>
                <a:latin typeface="+mn-lt"/>
                <a:ea typeface="+mn-ea"/>
                <a:cs typeface="+mn-cs"/>
              </a:rPr>
              <a:t>который с 2005 года дополняет собой </a:t>
            </a:r>
            <a:r>
              <a:rPr lang="ru-RU" sz="1200" b="0" i="0" u="none" strike="noStrike" kern="1200" dirty="0" smtClean="0">
                <a:solidFill>
                  <a:schemeClr val="tx1"/>
                </a:solidFill>
                <a:effectLst/>
                <a:latin typeface="+mn-lt"/>
                <a:ea typeface="+mn-ea"/>
                <a:cs typeface="+mn-cs"/>
                <a:hlinkClick r:id="rId4"/>
              </a:rPr>
              <a:t>802.1</a:t>
            </a:r>
            <a:r>
              <a:rPr lang="en-US" sz="1200" b="0" i="0" u="none" strike="noStrike" kern="1200" dirty="0" smtClean="0">
                <a:solidFill>
                  <a:schemeClr val="tx1"/>
                </a:solidFill>
                <a:effectLst/>
                <a:latin typeface="+mn-lt"/>
                <a:ea typeface="+mn-ea"/>
                <a:cs typeface="+mn-cs"/>
                <a:hlinkClick r:id="rId4"/>
              </a:rPr>
              <a:t>Q</a:t>
            </a:r>
            <a:r>
              <a:rPr lang="en-US"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Основная задача </a:t>
            </a:r>
            <a:r>
              <a:rPr lang="en-US" sz="1200" b="0" i="0" kern="1200" dirty="0" smtClean="0">
                <a:solidFill>
                  <a:schemeClr val="tx1"/>
                </a:solidFill>
                <a:effectLst/>
                <a:latin typeface="+mn-lt"/>
                <a:ea typeface="+mn-ea"/>
                <a:cs typeface="+mn-cs"/>
              </a:rPr>
              <a:t>MVRP - </a:t>
            </a:r>
            <a:r>
              <a:rPr lang="ru-RU" sz="1200" b="0" i="0" kern="1200" dirty="0" smtClean="0">
                <a:solidFill>
                  <a:schemeClr val="tx1"/>
                </a:solidFill>
                <a:effectLst/>
                <a:latin typeface="+mn-lt"/>
                <a:ea typeface="+mn-ea"/>
                <a:cs typeface="+mn-cs"/>
              </a:rPr>
              <a:t>синхронизировать в </a:t>
            </a:r>
            <a:r>
              <a:rPr lang="en-US" sz="1200" b="0" i="0" kern="1200" dirty="0" smtClean="0">
                <a:solidFill>
                  <a:schemeClr val="tx1"/>
                </a:solidFill>
                <a:effectLst/>
                <a:latin typeface="+mn-lt"/>
                <a:ea typeface="+mn-ea"/>
                <a:cs typeface="+mn-cs"/>
              </a:rPr>
              <a:t>LAN-</a:t>
            </a:r>
            <a:r>
              <a:rPr lang="ru-RU" sz="1200" b="0" i="0" kern="1200" dirty="0" smtClean="0">
                <a:solidFill>
                  <a:schemeClr val="tx1"/>
                </a:solidFill>
                <a:effectLst/>
                <a:latin typeface="+mn-lt"/>
                <a:ea typeface="+mn-ea"/>
                <a:cs typeface="+mn-cs"/>
              </a:rPr>
              <a:t>сети информацию об используемых устройствами </a:t>
            </a:r>
            <a:r>
              <a:rPr lang="en-US" sz="1200" b="0" i="0" kern="1200" dirty="0" smtClean="0">
                <a:solidFill>
                  <a:schemeClr val="tx1"/>
                </a:solidFill>
                <a:effectLst/>
                <a:latin typeface="+mn-lt"/>
                <a:ea typeface="+mn-ea"/>
                <a:cs typeface="+mn-cs"/>
              </a:rPr>
              <a:t>VLAN </a:t>
            </a:r>
            <a:r>
              <a:rPr lang="ru-RU" sz="1200" b="0" i="0" kern="1200" dirty="0" smtClean="0">
                <a:solidFill>
                  <a:schemeClr val="tx1"/>
                </a:solidFill>
                <a:effectLst/>
                <a:latin typeface="+mn-lt"/>
                <a:ea typeface="+mn-ea"/>
                <a:cs typeface="+mn-cs"/>
              </a:rPr>
              <a:t>и привязке </a:t>
            </a:r>
            <a:r>
              <a:rPr lang="en-US" sz="1200" b="0" i="0" kern="1200" dirty="0" smtClean="0">
                <a:solidFill>
                  <a:schemeClr val="tx1"/>
                </a:solidFill>
                <a:effectLst/>
                <a:latin typeface="+mn-lt"/>
                <a:ea typeface="+mn-ea"/>
                <a:cs typeface="+mn-cs"/>
              </a:rPr>
              <a:t>VLAN </a:t>
            </a:r>
            <a:r>
              <a:rPr lang="ru-RU" sz="1200" b="0" i="0" kern="1200" dirty="0" smtClean="0">
                <a:solidFill>
                  <a:schemeClr val="tx1"/>
                </a:solidFill>
                <a:effectLst/>
                <a:latin typeface="+mn-lt"/>
                <a:ea typeface="+mn-ea"/>
                <a:cs typeface="+mn-cs"/>
              </a:rPr>
              <a:t>к интерфейсам. Для этого </a:t>
            </a:r>
            <a:r>
              <a:rPr lang="en-US" sz="1200" b="0" i="0" kern="1200" dirty="0" smtClean="0">
                <a:solidFill>
                  <a:schemeClr val="tx1"/>
                </a:solidFill>
                <a:effectLst/>
                <a:latin typeface="+mn-lt"/>
                <a:ea typeface="+mn-ea"/>
                <a:cs typeface="+mn-cs"/>
              </a:rPr>
              <a:t>MVRP </a:t>
            </a:r>
            <a:r>
              <a:rPr lang="ru-RU" sz="1200" b="0" i="0" kern="1200" dirty="0" smtClean="0">
                <a:solidFill>
                  <a:schemeClr val="tx1"/>
                </a:solidFill>
                <a:effectLst/>
                <a:latin typeface="+mn-lt"/>
                <a:ea typeface="+mn-ea"/>
                <a:cs typeface="+mn-cs"/>
              </a:rPr>
              <a:t>использует </a:t>
            </a:r>
            <a:r>
              <a:rPr lang="en-US" sz="1200" b="0" i="0" kern="1200" dirty="0" smtClean="0">
                <a:solidFill>
                  <a:schemeClr val="tx1"/>
                </a:solidFill>
                <a:effectLst/>
                <a:latin typeface="+mn-lt"/>
                <a:ea typeface="+mn-ea"/>
                <a:cs typeface="+mn-cs"/>
              </a:rPr>
              <a:t>MRP Attribute Declaration (MAD) </a:t>
            </a:r>
            <a:r>
              <a:rPr lang="ru-RU" sz="1200" b="0" i="0" kern="1200" dirty="0" smtClean="0">
                <a:solidFill>
                  <a:schemeClr val="tx1"/>
                </a:solidFill>
                <a:effectLst/>
                <a:latin typeface="+mn-lt"/>
                <a:ea typeface="+mn-ea"/>
                <a:cs typeface="+mn-cs"/>
              </a:rPr>
              <a:t>и </a:t>
            </a:r>
            <a:r>
              <a:rPr lang="en-US" sz="1200" b="0" i="0" kern="1200" dirty="0" smtClean="0">
                <a:solidFill>
                  <a:schemeClr val="tx1"/>
                </a:solidFill>
                <a:effectLst/>
                <a:latin typeface="+mn-lt"/>
                <a:ea typeface="+mn-ea"/>
                <a:cs typeface="+mn-cs"/>
              </a:rPr>
              <a:t>MRP Attribute Propagation (MAP) - </a:t>
            </a:r>
            <a:r>
              <a:rPr lang="ru-RU" sz="1200" b="0" i="0" kern="1200" dirty="0" smtClean="0">
                <a:solidFill>
                  <a:schemeClr val="tx1"/>
                </a:solidFill>
                <a:effectLst/>
                <a:latin typeface="+mn-lt"/>
                <a:ea typeface="+mn-ea"/>
                <a:cs typeface="+mn-cs"/>
              </a:rPr>
              <a:t>в общем-то так же, как </a:t>
            </a:r>
            <a:r>
              <a:rPr lang="en-US" sz="1200" b="0" i="0" kern="1200" dirty="0" smtClean="0">
                <a:solidFill>
                  <a:schemeClr val="tx1"/>
                </a:solidFill>
                <a:effectLst/>
                <a:latin typeface="+mn-lt"/>
                <a:ea typeface="+mn-ea"/>
                <a:cs typeface="+mn-cs"/>
              </a:rPr>
              <a:t>GVRP </a:t>
            </a:r>
            <a:r>
              <a:rPr lang="ru-RU" sz="1200" b="0" i="0" kern="1200" dirty="0" smtClean="0">
                <a:solidFill>
                  <a:schemeClr val="tx1"/>
                </a:solidFill>
                <a:effectLst/>
                <a:latin typeface="+mn-lt"/>
                <a:ea typeface="+mn-ea"/>
                <a:cs typeface="+mn-cs"/>
              </a:rPr>
              <a:t>использовал </a:t>
            </a:r>
            <a:r>
              <a:rPr lang="en-US" sz="1200" b="0" i="0" u="none" strike="noStrike" kern="1200" dirty="0" smtClean="0">
                <a:solidFill>
                  <a:schemeClr val="tx1"/>
                </a:solidFill>
                <a:effectLst/>
                <a:latin typeface="+mn-lt"/>
                <a:ea typeface="+mn-ea"/>
                <a:cs typeface="+mn-cs"/>
                <a:hlinkClick r:id="rId5"/>
              </a:rPr>
              <a:t>GARP</a:t>
            </a:r>
            <a:r>
              <a:rPr lang="en-US" sz="1200" b="0" i="0" kern="1200" dirty="0" smtClean="0">
                <a:solidFill>
                  <a:schemeClr val="tx1"/>
                </a:solidFill>
                <a:effectLst/>
                <a:latin typeface="+mn-lt"/>
                <a:ea typeface="+mn-ea"/>
                <a:cs typeface="+mn-cs"/>
              </a:rPr>
              <a:t> Information Declaration (GID) </a:t>
            </a:r>
            <a:r>
              <a:rPr lang="ru-RU" sz="1200" b="0" i="0" kern="1200" dirty="0" smtClean="0">
                <a:solidFill>
                  <a:schemeClr val="tx1"/>
                </a:solidFill>
                <a:effectLst/>
                <a:latin typeface="+mn-lt"/>
                <a:ea typeface="+mn-ea"/>
                <a:cs typeface="+mn-cs"/>
              </a:rPr>
              <a:t>и </a:t>
            </a:r>
            <a:r>
              <a:rPr lang="en-US" sz="1200" b="0" i="0" kern="1200" dirty="0" smtClean="0">
                <a:solidFill>
                  <a:schemeClr val="tx1"/>
                </a:solidFill>
                <a:effectLst/>
                <a:latin typeface="+mn-lt"/>
                <a:ea typeface="+mn-ea"/>
                <a:cs typeface="+mn-cs"/>
              </a:rPr>
              <a:t>GARP Information Propagation (GIP).</a:t>
            </a:r>
          </a:p>
          <a:p>
            <a:r>
              <a:rPr lang="ru-RU" sz="1200" b="0" i="0" kern="1200" dirty="0" smtClean="0">
                <a:solidFill>
                  <a:schemeClr val="tx1"/>
                </a:solidFill>
                <a:effectLst/>
                <a:latin typeface="+mn-lt"/>
                <a:ea typeface="+mn-ea"/>
                <a:cs typeface="+mn-cs"/>
              </a:rPr>
              <a:t>Примечательным является то, что </a:t>
            </a:r>
            <a:r>
              <a:rPr lang="en-US" sz="1200" b="0" i="0" kern="1200" dirty="0" smtClean="0">
                <a:solidFill>
                  <a:schemeClr val="tx1"/>
                </a:solidFill>
                <a:effectLst/>
                <a:latin typeface="+mn-lt"/>
                <a:ea typeface="+mn-ea"/>
                <a:cs typeface="+mn-cs"/>
              </a:rPr>
              <a:t>MVRP </a:t>
            </a:r>
            <a:r>
              <a:rPr lang="ru-RU" sz="1200" b="0" i="0" kern="1200" dirty="0" smtClean="0">
                <a:solidFill>
                  <a:schemeClr val="tx1"/>
                </a:solidFill>
                <a:effectLst/>
                <a:latin typeface="+mn-lt"/>
                <a:ea typeface="+mn-ea"/>
                <a:cs typeface="+mn-cs"/>
              </a:rPr>
              <a:t>передаёт статус всех 4096 </a:t>
            </a:r>
            <a:r>
              <a:rPr lang="en-US" sz="1200" b="0" i="0" kern="1200" dirty="0" smtClean="0">
                <a:solidFill>
                  <a:schemeClr val="tx1"/>
                </a:solidFill>
                <a:effectLst/>
                <a:latin typeface="+mn-lt"/>
                <a:ea typeface="+mn-ea"/>
                <a:cs typeface="+mn-cs"/>
              </a:rPr>
              <a:t>VLAN</a:t>
            </a:r>
            <a:r>
              <a:rPr lang="ru-RU" sz="1200" b="0" i="0" kern="1200" dirty="0" err="1" smtClean="0">
                <a:solidFill>
                  <a:schemeClr val="tx1"/>
                </a:solidFill>
                <a:effectLst/>
                <a:latin typeface="+mn-lt"/>
                <a:ea typeface="+mn-ea"/>
                <a:cs typeface="+mn-cs"/>
              </a:rPr>
              <a:t>ов</a:t>
            </a:r>
            <a:r>
              <a:rPr lang="ru-RU" sz="1200" b="0" i="0" kern="1200" dirty="0" smtClean="0">
                <a:solidFill>
                  <a:schemeClr val="tx1"/>
                </a:solidFill>
                <a:effectLst/>
                <a:latin typeface="+mn-lt"/>
                <a:ea typeface="+mn-ea"/>
                <a:cs typeface="+mn-cs"/>
              </a:rPr>
              <a:t> в одной </a:t>
            </a:r>
            <a:r>
              <a:rPr lang="en-US" sz="1200" b="0" i="0" kern="1200" dirty="0" smtClean="0">
                <a:solidFill>
                  <a:schemeClr val="tx1"/>
                </a:solidFill>
                <a:effectLst/>
                <a:latin typeface="+mn-lt"/>
                <a:ea typeface="+mn-ea"/>
                <a:cs typeface="+mn-cs"/>
              </a:rPr>
              <a:t>PDU, </a:t>
            </a:r>
            <a:r>
              <a:rPr lang="ru-RU" sz="1200" b="0" i="0" kern="1200" dirty="0" smtClean="0">
                <a:solidFill>
                  <a:schemeClr val="tx1"/>
                </a:solidFill>
                <a:effectLst/>
                <a:latin typeface="+mn-lt"/>
                <a:ea typeface="+mn-ea"/>
                <a:cs typeface="+mn-cs"/>
              </a:rPr>
              <a:t>а также уведомляет об изменениях в топологии нескольких </a:t>
            </a:r>
            <a:r>
              <a:rPr lang="en-US" sz="1200" b="0" i="0" kern="1200" dirty="0" smtClean="0">
                <a:solidFill>
                  <a:schemeClr val="tx1"/>
                </a:solidFill>
                <a:effectLst/>
                <a:latin typeface="+mn-lt"/>
                <a:ea typeface="+mn-ea"/>
                <a:cs typeface="+mn-cs"/>
              </a:rPr>
              <a:t>VLAN </a:t>
            </a:r>
            <a:r>
              <a:rPr lang="ru-RU" sz="1200" b="0" i="0" kern="1200" dirty="0" smtClean="0">
                <a:solidFill>
                  <a:schemeClr val="tx1"/>
                </a:solidFill>
                <a:effectLst/>
                <a:latin typeface="+mn-lt"/>
                <a:ea typeface="+mn-ea"/>
                <a:cs typeface="+mn-cs"/>
              </a:rPr>
              <a:t>также одной пачкой </a:t>
            </a:r>
            <a:r>
              <a:rPr lang="en-US" sz="1200" b="0" i="0" kern="1200" dirty="0" smtClean="0">
                <a:solidFill>
                  <a:schemeClr val="tx1"/>
                </a:solidFill>
                <a:effectLst/>
                <a:latin typeface="+mn-lt"/>
                <a:ea typeface="+mn-ea"/>
                <a:cs typeface="+mn-cs"/>
              </a:rPr>
              <a:t>TCN.</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33</a:t>
            </a:fld>
            <a:endParaRPr lang="ru-RU"/>
          </a:p>
        </p:txBody>
      </p:sp>
    </p:spTree>
    <p:extLst>
      <p:ext uri="{BB962C8B-B14F-4D97-AF65-F5344CB8AC3E}">
        <p14:creationId xmlns:p14="http://schemas.microsoft.com/office/powerpoint/2010/main" val="2817733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Аппаратный адрес сетевого адаптера является уникальным идентификатором карты и состоит из кода производителя и производственного номера адаптера. Таким образом, гарантируется уникальность аппаратного адреса в сети. В соответствии с этим, появление узлов с одинаковым аппаратным адресом на разных портах может быть рассмотрено коммутатором как образование кольца, что в некоторых случаях может привести к аварийному завершению работы коммутатора до перезагрузки. Однако большая часть коммутаторов изменяет для атакуемого, адреса номер порта в таблице маршрутизации на номер, с которого пришел последний по времени пакет данных. Т.е. при наличии в сети двух узлов с одинаковым аппаратным адресом, коммутатор будет направлять поток входящих данных на порт, с которого пришел последний исходящий пакет. Соответственно входящий поток данных будет переключаться на последний по времени активный порт и при большом количестве исходящих пакетов с обоих узлов входящий пакет данных будет разорван и разбросан по этим двум узлам. Таким образом, и атакующий и атакуемый узел получат фрагменты входящего потока данных. Однако т.к. протоколом ТСР такая ситуация будет рассмотрена как потеря пакетов в канале, недостающие фрагменты будут запрошены каждым узлом и есть вероятность получения пакетов, переданных конкурирующему узлу. В результате этого скорость передачи данных на атакуемом узле сильно уменьшается, что позволяет обнаружить атаку. Использование атакующим узлом межсетевого экрана позволяет сделать его обнаружение практически невозможным. </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36</a:t>
            </a:fld>
            <a:endParaRPr lang="ru-RU"/>
          </a:p>
        </p:txBody>
      </p:sp>
    </p:spTree>
    <p:extLst>
      <p:ext uri="{BB962C8B-B14F-4D97-AF65-F5344CB8AC3E}">
        <p14:creationId xmlns:p14="http://schemas.microsoft.com/office/powerpoint/2010/main" val="3647771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a:r>
              <a:rPr lang="ru-RU" dirty="0" smtClean="0"/>
              <a:t>Основная атака против коммутатора – переполнение его таблицы</a:t>
            </a:r>
            <a:r>
              <a:rPr lang="ru-RU" baseline="0" dirty="0" smtClean="0"/>
              <a:t> коммутации. Таблица хранится в оперативной памяти коммутатора, а эта память не бесконечна. Зачастую даже на современных коммутаторах её гораздо меньше, чем на компьютере. 256 мегабайт простому офисному коммутатору сполна хватит, чтобы выполнять все свои функции.</a:t>
            </a:r>
          </a:p>
          <a:p>
            <a:pPr marL="0"/>
            <a:r>
              <a:rPr lang="ru-RU" dirty="0" smtClean="0"/>
              <a:t>Таблица заполняется</a:t>
            </a:r>
            <a:r>
              <a:rPr lang="ru-RU" baseline="0" dirty="0" smtClean="0"/>
              <a:t> в соответствии с адресом отправителя фрейма, пришедшего на конкретный порт коммутатора. Этот заголовок отправителя формирует компьютер. Злоумышленник, в свою очередь, с помощью простых технических средств может такой трафик подделать и отправлять фреймы со случайным мак адресом отправителя.</a:t>
            </a:r>
          </a:p>
          <a:p>
            <a:pPr marL="0"/>
            <a:r>
              <a:rPr lang="ru-RU" baseline="0" dirty="0" smtClean="0"/>
              <a:t>В этом и заключается суть атаки – злоумышленник подключается к коммутатору, генерирует огромное количество фреймов, не несущих данных, но содержащих заголовок отправителя со случайным мак адресом. Коммутатор запоминает все эти мак адреса, ассоциируя их с одним портом. Постепенно оперативная память коммутатора заполняется и таблица достигает своего максимума. Новые записи даже на других интерфейсах коммутатор запомнить не может и, в связи с перегрузкой, прекращает процесс коммутации по всем своим интерфейсам.</a:t>
            </a:r>
          </a:p>
          <a:p>
            <a:pPr marL="0"/>
            <a:r>
              <a:rPr lang="ru-RU" baseline="0" dirty="0" smtClean="0"/>
              <a:t>Осложняет последствия атаки тот факт, что коммутатор при получении трафика, адресованному на мак адрес, коммутатору неизвестный, перешлет этот трафик широковещательно, то есть на все интерфейсы. В случае с подобной атакой получится, что всем коммутаторам сети будет рассылаться вредоносный трафик, переполняющий их таблицы коммутации. Поэтому произойдет веерное отключение сетевых устройств по всей инфраструктуре.</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37</a:t>
            </a:fld>
            <a:endParaRPr lang="ru-RU"/>
          </a:p>
        </p:txBody>
      </p:sp>
    </p:spTree>
    <p:extLst>
      <p:ext uri="{BB962C8B-B14F-4D97-AF65-F5344CB8AC3E}">
        <p14:creationId xmlns:p14="http://schemas.microsoft.com/office/powerpoint/2010/main" val="2960080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1" i="0" u="none" strike="noStrike" cap="none" dirty="0" smtClean="0">
                <a:solidFill>
                  <a:schemeClr val="dk1"/>
                </a:solidFill>
                <a:latin typeface="Arial"/>
                <a:ea typeface="Arial"/>
                <a:cs typeface="Arial"/>
                <a:sym typeface="Arial"/>
              </a:rPr>
              <a:t>ARP-</a:t>
            </a:r>
            <a:r>
              <a:rPr lang="ru-RU" sz="1200" b="1" i="0" u="none" strike="noStrike" cap="none" dirty="0" err="1" smtClean="0">
                <a:solidFill>
                  <a:schemeClr val="dk1"/>
                </a:solidFill>
                <a:latin typeface="Arial"/>
                <a:ea typeface="Arial"/>
                <a:cs typeface="Arial"/>
                <a:sym typeface="Arial"/>
              </a:rPr>
              <a:t>spoofing</a:t>
            </a:r>
            <a:r>
              <a:rPr lang="ru-RU" sz="1200" b="0" i="0" u="none" strike="noStrike" cap="none" dirty="0" smtClean="0">
                <a:solidFill>
                  <a:schemeClr val="dk1"/>
                </a:solidFill>
                <a:latin typeface="Arial"/>
                <a:ea typeface="Arial"/>
                <a:cs typeface="Arial"/>
                <a:sym typeface="Arial"/>
              </a:rPr>
              <a:t> (ARP-</a:t>
            </a:r>
            <a:r>
              <a:rPr lang="ru-RU" sz="1200" b="0" i="0" u="none" strike="noStrike" cap="none" dirty="0" err="1" smtClean="0">
                <a:solidFill>
                  <a:schemeClr val="dk1"/>
                </a:solidFill>
                <a:latin typeface="Arial"/>
                <a:ea typeface="Arial"/>
                <a:cs typeface="Arial"/>
                <a:sym typeface="Arial"/>
              </a:rPr>
              <a:t>poisoning</a:t>
            </a:r>
            <a:r>
              <a:rPr lang="ru-RU" sz="1200" b="0" i="0" u="none" strike="noStrike" cap="none" dirty="0" smtClean="0">
                <a:solidFill>
                  <a:schemeClr val="dk1"/>
                </a:solidFill>
                <a:latin typeface="Arial"/>
                <a:ea typeface="Arial"/>
                <a:cs typeface="Arial"/>
                <a:sym typeface="Arial"/>
              </a:rPr>
              <a:t>) — техника сетевой атаки, применяемая преимущественно в </a:t>
            </a:r>
            <a:r>
              <a:rPr lang="ru-RU" sz="1200" b="0" i="0" u="none" strike="noStrike" cap="none" dirty="0" err="1" smtClean="0">
                <a:solidFill>
                  <a:schemeClr val="dk1"/>
                </a:solidFill>
                <a:latin typeface="Arial"/>
                <a:ea typeface="Arial"/>
                <a:cs typeface="Arial"/>
                <a:sym typeface="Arial"/>
              </a:rPr>
              <a:t>Ethernet</a:t>
            </a:r>
            <a:r>
              <a:rPr lang="ru-RU" sz="1200" b="0" i="0" u="none" strike="noStrike" cap="none" dirty="0" smtClean="0">
                <a:solidFill>
                  <a:schemeClr val="dk1"/>
                </a:solidFill>
                <a:latin typeface="Arial"/>
                <a:ea typeface="Arial"/>
                <a:cs typeface="Arial"/>
                <a:sym typeface="Arial"/>
              </a:rPr>
              <a:t>, но возможная и в других, использующих протокол ARP сетях, основанная на использовании недостатков протокола ARP и позволяющая перехватывать трафик между узлами, которые расположены в пределах одного широковещательного домена.</a:t>
            </a:r>
          </a:p>
          <a:p>
            <a:endParaRPr lang="en-US" dirty="0" smtClean="0"/>
          </a:p>
          <a:p>
            <a:pPr marL="0" lvl="0" indent="0" algn="l" rtl="0">
              <a:lnSpc>
                <a:spcPct val="100000"/>
              </a:lnSpc>
              <a:spcBef>
                <a:spcPts val="0"/>
              </a:spcBef>
              <a:spcAft>
                <a:spcPts val="0"/>
              </a:spcAft>
              <a:buSzPts val="1400"/>
              <a:buNone/>
            </a:pPr>
            <a:r>
              <a:rPr lang="ru-RU" dirty="0" smtClean="0"/>
              <a:t>В</a:t>
            </a:r>
            <a:r>
              <a:rPr lang="ru-RU" baseline="0" dirty="0" smtClean="0"/>
              <a:t> реальной сети такая атака проходит следующим образом:</a:t>
            </a:r>
          </a:p>
          <a:p>
            <a:pPr marL="0" lvl="0" indent="0" algn="l" rtl="0">
              <a:lnSpc>
                <a:spcPct val="100000"/>
              </a:lnSpc>
              <a:spcBef>
                <a:spcPts val="0"/>
              </a:spcBef>
              <a:spcAft>
                <a:spcPts val="0"/>
              </a:spcAft>
              <a:buSzPts val="1400"/>
              <a:buNone/>
            </a:pPr>
            <a:r>
              <a:rPr lang="ru-RU" baseline="0" dirty="0" smtClean="0"/>
              <a:t>Компьютер А и Б  обмениваются информацией по сети. У компьютера А есть информация об </a:t>
            </a:r>
            <a:r>
              <a:rPr lang="ru-RU" baseline="0" dirty="0" err="1" smtClean="0"/>
              <a:t>ip</a:t>
            </a:r>
            <a:r>
              <a:rPr lang="ru-RU" baseline="0" dirty="0" smtClean="0"/>
              <a:t> адресе Б и мак адресе Б, у компьютера Б – аналогичная информация про А.</a:t>
            </a:r>
          </a:p>
          <a:p>
            <a:pPr marL="0" lvl="0" indent="0" algn="l" rtl="0">
              <a:lnSpc>
                <a:spcPct val="100000"/>
              </a:lnSpc>
              <a:spcBef>
                <a:spcPts val="0"/>
              </a:spcBef>
              <a:spcAft>
                <a:spcPts val="0"/>
              </a:spcAft>
              <a:buSzPts val="1400"/>
              <a:buNone/>
            </a:pPr>
            <a:r>
              <a:rPr lang="ru-RU" baseline="0" dirty="0" smtClean="0"/>
              <a:t>Но когда появляется злоумышленник, он отправляет обоим устройствам поддельную информацию. Компьютеру А он отправит ответ, в котором присутствует сопоставление </a:t>
            </a:r>
            <a:r>
              <a:rPr lang="ru-RU" baseline="0" dirty="0" err="1" smtClean="0"/>
              <a:t>ip</a:t>
            </a:r>
            <a:r>
              <a:rPr lang="ru-RU" baseline="0" dirty="0" smtClean="0"/>
              <a:t> адреса Б и мак адреса компьютера Ц. Компьютеру Б отправится </a:t>
            </a:r>
            <a:r>
              <a:rPr lang="ru-RU" baseline="0" dirty="0" err="1" smtClean="0"/>
              <a:t>arp</a:t>
            </a:r>
            <a:r>
              <a:rPr lang="ru-RU" baseline="0" dirty="0" smtClean="0"/>
              <a:t> ответ с </a:t>
            </a:r>
            <a:r>
              <a:rPr lang="ru-RU" baseline="0" dirty="0" err="1" smtClean="0"/>
              <a:t>ip</a:t>
            </a:r>
            <a:r>
              <a:rPr lang="ru-RU" baseline="0" dirty="0" smtClean="0"/>
              <a:t> адресом А и мак адресом Ц. Этим ответам оба компьютера верят и обновляют информацию в своих таблицах.</a:t>
            </a:r>
          </a:p>
          <a:p>
            <a:pPr marL="0" lvl="0" indent="0" algn="l" rtl="0">
              <a:lnSpc>
                <a:spcPct val="100000"/>
              </a:lnSpc>
              <a:spcBef>
                <a:spcPts val="0"/>
              </a:spcBef>
              <a:spcAft>
                <a:spcPts val="0"/>
              </a:spcAft>
              <a:buSzPts val="1400"/>
              <a:buNone/>
            </a:pPr>
            <a:r>
              <a:rPr lang="ru-RU" baseline="0" dirty="0" smtClean="0"/>
              <a:t>Что же происходит теперь при обмене трафиком? Компьютер А отправляет информацию на </a:t>
            </a:r>
            <a:r>
              <a:rPr lang="ru-RU" baseline="0" dirty="0" err="1" smtClean="0"/>
              <a:t>ip</a:t>
            </a:r>
            <a:r>
              <a:rPr lang="ru-RU" baseline="0" dirty="0" smtClean="0"/>
              <a:t> адрес Б. Чтобы это сделать, ему нужно узнать мак адрес Б, но он уже есть в </a:t>
            </a:r>
            <a:r>
              <a:rPr lang="ru-RU" baseline="0" dirty="0" err="1" smtClean="0"/>
              <a:t>arp</a:t>
            </a:r>
            <a:r>
              <a:rPr lang="ru-RU" baseline="0" dirty="0" smtClean="0"/>
              <a:t> таблице компьютера А. Но вот только ранее мы определили, что таблица была изменена, и поэтому на уровне L2 в мак адрес получается подставится мак адрес компьютера Ц, то есть злоумышленника. Коммутатор, приняв такой трафик, в </a:t>
            </a:r>
            <a:r>
              <a:rPr lang="ru-RU" baseline="0" dirty="0" err="1" smtClean="0"/>
              <a:t>ip</a:t>
            </a:r>
            <a:r>
              <a:rPr lang="ru-RU" baseline="0" dirty="0" smtClean="0"/>
              <a:t> адрес заглядывать не будет. Все, что ему важно – мак адрес. Получается, что трафик отправится злоумышленнику. Аналогично и с компьютером Б.</a:t>
            </a: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38</a:t>
            </a:fld>
            <a:endParaRPr lang="ru-RU"/>
          </a:p>
        </p:txBody>
      </p:sp>
    </p:spTree>
    <p:extLst>
      <p:ext uri="{BB962C8B-B14F-4D97-AF65-F5344CB8AC3E}">
        <p14:creationId xmlns:p14="http://schemas.microsoft.com/office/powerpoint/2010/main" val="2623050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400"/>
              <a:buFontTx/>
              <a:buNone/>
              <a:tabLst/>
              <a:defRPr/>
            </a:pPr>
            <a:r>
              <a:rPr lang="en-US" dirty="0" smtClean="0">
                <a:latin typeface="TT Hoves"/>
              </a:rPr>
              <a:t>Switch Spoofing</a:t>
            </a:r>
            <a:endParaRPr lang="ru-RU" baseline="0" dirty="0" smtClean="0"/>
          </a:p>
          <a:p>
            <a:pPr marL="0" lvl="0" indent="0" algn="l" rtl="0">
              <a:lnSpc>
                <a:spcPct val="100000"/>
              </a:lnSpc>
              <a:spcBef>
                <a:spcPts val="0"/>
              </a:spcBef>
              <a:spcAft>
                <a:spcPts val="0"/>
              </a:spcAft>
              <a:buSzPts val="1400"/>
              <a:buNone/>
            </a:pPr>
            <a:r>
              <a:rPr lang="ru-RU" baseline="0" dirty="0" smtClean="0"/>
              <a:t>Уязвимость заключается в отсутствии правильной конфигурации сетевых интерфейсов коммутатора. Если мы явно не определим, что пользовательские интерфейсы являются </a:t>
            </a:r>
            <a:r>
              <a:rPr lang="en-US" baseline="0" dirty="0" smtClean="0"/>
              <a:t>access, </a:t>
            </a:r>
            <a:r>
              <a:rPr lang="ru-RU" baseline="0" dirty="0" smtClean="0"/>
              <a:t>а соединения с другими коммутаторами являются </a:t>
            </a:r>
            <a:r>
              <a:rPr lang="en-US" baseline="0" dirty="0" smtClean="0"/>
              <a:t>trunk, </a:t>
            </a:r>
            <a:r>
              <a:rPr lang="ru-RU" baseline="0" dirty="0" smtClean="0"/>
              <a:t>то злоумышленник, подключившись к произвольному порту коммутатора может с помощью специальной команды объявить устройству, что его компьютер тоже является коммутатором. Тогда интерфейс коммутатора будет переведен в режим </a:t>
            </a:r>
            <a:r>
              <a:rPr lang="en-US" baseline="0" dirty="0" smtClean="0"/>
              <a:t>trunk. </a:t>
            </a:r>
            <a:r>
              <a:rPr lang="ru-RU" baseline="0" dirty="0" smtClean="0"/>
              <a:t>Как мы разобрали на предыдущем занятии, </a:t>
            </a:r>
            <a:r>
              <a:rPr lang="en-US" baseline="0" dirty="0" smtClean="0"/>
              <a:t>trunk </a:t>
            </a:r>
            <a:r>
              <a:rPr lang="ru-RU" baseline="0" dirty="0" smtClean="0"/>
              <a:t>интерфейс пропускает трафик без изменения метки </a:t>
            </a:r>
            <a:r>
              <a:rPr lang="en-US" baseline="0" dirty="0" smtClean="0"/>
              <a:t>VLAN. </a:t>
            </a:r>
            <a:r>
              <a:rPr lang="ru-RU" baseline="0" dirty="0" smtClean="0"/>
              <a:t>Соответственно, злоумышленник может сам назначать своему трафику произвольную метку </a:t>
            </a:r>
            <a:r>
              <a:rPr lang="en-US" baseline="0" dirty="0" err="1" smtClean="0"/>
              <a:t>vlan</a:t>
            </a:r>
            <a:r>
              <a:rPr lang="ru-RU" baseline="0" dirty="0" smtClean="0"/>
              <a:t>, что поместит его в сеть, ассоциированную с выбранным </a:t>
            </a:r>
            <a:r>
              <a:rPr lang="en-US" baseline="0" dirty="0" err="1" smtClean="0"/>
              <a:t>vlan</a:t>
            </a:r>
            <a:r>
              <a:rPr lang="en-US" baseline="0" dirty="0" smtClean="0"/>
              <a:t> </a:t>
            </a:r>
            <a:r>
              <a:rPr lang="ru-RU" baseline="0" dirty="0" smtClean="0"/>
              <a:t>тегом.</a:t>
            </a:r>
          </a:p>
          <a:p>
            <a:pPr marL="0" lvl="0" indent="0" algn="l" rtl="0">
              <a:lnSpc>
                <a:spcPct val="100000"/>
              </a:lnSpc>
              <a:spcBef>
                <a:spcPts val="0"/>
              </a:spcBef>
              <a:spcAft>
                <a:spcPts val="0"/>
              </a:spcAft>
              <a:buSzPts val="1400"/>
              <a:buNone/>
            </a:pPr>
            <a:r>
              <a:rPr lang="ru-RU" baseline="0" dirty="0" smtClean="0"/>
              <a:t>А уже из этого следует тот факт, что устройство злоумышленника может не пользоваться маршрутизацией между сетями – достаточно будет просто отправить тегированный трафик.</a:t>
            </a:r>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T Hoves"/>
              </a:rPr>
              <a:t>Double Tagging</a:t>
            </a:r>
            <a:endParaRPr lang="ru-RU" dirty="0" smtClean="0">
              <a:latin typeface="TT Hoves"/>
            </a:endParaRPr>
          </a:p>
          <a:p>
            <a:pPr marL="0" lvl="0" indent="0" algn="l" rtl="0">
              <a:lnSpc>
                <a:spcPct val="100000"/>
              </a:lnSpc>
              <a:spcBef>
                <a:spcPts val="0"/>
              </a:spcBef>
              <a:spcAft>
                <a:spcPts val="0"/>
              </a:spcAft>
              <a:buSzPts val="1400"/>
              <a:buNone/>
            </a:pPr>
            <a:r>
              <a:rPr lang="ru-RU" baseline="0" dirty="0" smtClean="0"/>
              <a:t>Ещё существует атака на </a:t>
            </a:r>
            <a:r>
              <a:rPr lang="en-US" baseline="0" dirty="0" smtClean="0"/>
              <a:t>VLAN </a:t>
            </a:r>
            <a:r>
              <a:rPr lang="ru-RU" baseline="0" dirty="0" smtClean="0"/>
              <a:t>с двойным тегированием. Компьютер злоумышленника помещает в кадр два тега </a:t>
            </a:r>
            <a:r>
              <a:rPr lang="en-US" baseline="0" dirty="0" err="1" smtClean="0"/>
              <a:t>vlan</a:t>
            </a:r>
            <a:r>
              <a:rPr lang="en-US" baseline="0" dirty="0" smtClean="0"/>
              <a:t> </a:t>
            </a:r>
            <a:r>
              <a:rPr lang="ru-RU" baseline="0" dirty="0" smtClean="0"/>
              <a:t>и отправляет на коммутатор, который не ожидает, что на </a:t>
            </a:r>
            <a:r>
              <a:rPr lang="en-US" baseline="0" dirty="0" smtClean="0"/>
              <a:t>access </a:t>
            </a:r>
            <a:r>
              <a:rPr lang="ru-RU" baseline="0" dirty="0" smtClean="0"/>
              <a:t>порт придет тегированный трафик. Коммутатор снимает внешний тег </a:t>
            </a:r>
            <a:r>
              <a:rPr lang="en-US" baseline="0" dirty="0" err="1" smtClean="0"/>
              <a:t>vlan</a:t>
            </a:r>
            <a:r>
              <a:rPr lang="en-US" baseline="0" dirty="0" smtClean="0"/>
              <a:t>, </a:t>
            </a:r>
            <a:r>
              <a:rPr lang="ru-RU" baseline="0" dirty="0" smtClean="0"/>
              <a:t>но о существовании второго тега не подозревает. По итогу трафик с тегом проходит далее по инфраструктуре и оказывается в </a:t>
            </a:r>
            <a:r>
              <a:rPr lang="en-US" baseline="0" dirty="0" err="1" smtClean="0"/>
              <a:t>vlan</a:t>
            </a:r>
            <a:r>
              <a:rPr lang="en-US" baseline="0" dirty="0" smtClean="0"/>
              <a:t>, </a:t>
            </a:r>
            <a:r>
              <a:rPr lang="ru-RU" baseline="0" dirty="0" smtClean="0"/>
              <a:t>который нужен злоумышленнику.</a:t>
            </a:r>
          </a:p>
          <a:p>
            <a:pPr marL="0" lvl="0" indent="0" algn="l" rtl="0">
              <a:lnSpc>
                <a:spcPct val="100000"/>
              </a:lnSpc>
              <a:spcBef>
                <a:spcPts val="0"/>
              </a:spcBef>
              <a:spcAft>
                <a:spcPts val="0"/>
              </a:spcAft>
              <a:buSzPts val="1400"/>
              <a:buNone/>
            </a:pPr>
            <a:r>
              <a:rPr lang="ru-RU" baseline="0" dirty="0" smtClean="0"/>
              <a:t>Минус такой атаки в том, что она однонаправленная. Обратно от атакуемого хоста трафик к нам не дойдет.</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39</a:t>
            </a:fld>
            <a:endParaRPr lang="ru-RU"/>
          </a:p>
        </p:txBody>
      </p:sp>
    </p:spTree>
    <p:extLst>
      <p:ext uri="{BB962C8B-B14F-4D97-AF65-F5344CB8AC3E}">
        <p14:creationId xmlns:p14="http://schemas.microsoft.com/office/powerpoint/2010/main" val="2960080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dirty="0" smtClean="0"/>
              <a:t>Итак,</a:t>
            </a:r>
            <a:r>
              <a:rPr lang="ru-RU" baseline="0" dirty="0" smtClean="0"/>
              <a:t> </a:t>
            </a:r>
            <a:r>
              <a:rPr lang="ru-RU" sz="1200" b="0" i="0" u="none" strike="noStrike" kern="1200" cap="none" dirty="0" err="1" smtClean="0">
                <a:solidFill>
                  <a:schemeClr val="tx1"/>
                </a:solidFill>
                <a:effectLst/>
                <a:latin typeface="+mn-lt"/>
                <a:ea typeface="Calibri"/>
                <a:cs typeface="Calibri"/>
                <a:sym typeface="Calibri"/>
              </a:rPr>
              <a:t>Spanning</a:t>
            </a:r>
            <a:r>
              <a:rPr lang="ru-RU" sz="1200" b="0" i="0" u="none" strike="noStrike" kern="1200" cap="none" dirty="0" smtClean="0">
                <a:solidFill>
                  <a:schemeClr val="tx1"/>
                </a:solidFill>
                <a:effectLst/>
                <a:latin typeface="+mn-lt"/>
                <a:ea typeface="Calibri"/>
                <a:cs typeface="Calibri"/>
                <a:sym typeface="Calibri"/>
              </a:rPr>
              <a:t> </a:t>
            </a:r>
            <a:r>
              <a:rPr lang="ru-RU" sz="1200" b="0" i="0" u="none" strike="noStrike" kern="1200" cap="none" dirty="0" err="1" smtClean="0">
                <a:solidFill>
                  <a:schemeClr val="tx1"/>
                </a:solidFill>
                <a:effectLst/>
                <a:latin typeface="+mn-lt"/>
                <a:ea typeface="Calibri"/>
                <a:cs typeface="Calibri"/>
                <a:sym typeface="Calibri"/>
              </a:rPr>
              <a:t>Tree</a:t>
            </a:r>
            <a:r>
              <a:rPr lang="ru-RU" sz="1200" b="0" i="0" u="none" strike="noStrike" kern="1200" cap="none" dirty="0" smtClean="0">
                <a:solidFill>
                  <a:schemeClr val="tx1"/>
                </a:solidFill>
                <a:effectLst/>
                <a:latin typeface="+mn-lt"/>
                <a:ea typeface="Calibri"/>
                <a:cs typeface="Calibri"/>
                <a:sym typeface="Calibri"/>
              </a:rPr>
              <a:t> </a:t>
            </a:r>
            <a:r>
              <a:rPr lang="ru-RU" sz="1200" b="0" i="0" u="none" strike="noStrike" kern="1200" cap="none" dirty="0" err="1" smtClean="0">
                <a:solidFill>
                  <a:schemeClr val="tx1"/>
                </a:solidFill>
                <a:effectLst/>
                <a:latin typeface="+mn-lt"/>
                <a:ea typeface="Calibri"/>
                <a:cs typeface="Calibri"/>
                <a:sym typeface="Calibri"/>
              </a:rPr>
              <a:t>Protocol</a:t>
            </a:r>
            <a:r>
              <a:rPr lang="ru-RU" sz="1200" b="0" i="0" u="none" strike="noStrike" kern="1200" cap="none" dirty="0" smtClean="0">
                <a:solidFill>
                  <a:schemeClr val="tx1"/>
                </a:solidFill>
                <a:effectLst/>
                <a:latin typeface="+mn-lt"/>
                <a:ea typeface="Calibri"/>
                <a:cs typeface="Calibri"/>
                <a:sym typeface="Calibri"/>
              </a:rPr>
              <a:t> предназначен для предотвращения петель в сетевой инфраструктуре. </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Чтобы</a:t>
            </a:r>
            <a:r>
              <a:rPr lang="ru-RU" baseline="0" dirty="0" smtClean="0"/>
              <a:t> не было петель, часть интерфейсов коммутаторов заблокируются, чтобы до каждого из устройств был только один путь от корневого коммутатора.</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Злоумышленник как раз хочет стать главной всей топологии. Для проведения атаки он подключится к двум коммутаторам и пошлем им </a:t>
            </a:r>
            <a:r>
              <a:rPr lang="en-US" baseline="0" dirty="0" smtClean="0"/>
              <a:t>BPDU </a:t>
            </a:r>
            <a:r>
              <a:rPr lang="ru-RU" baseline="0" dirty="0" smtClean="0"/>
              <a:t>фрейм с данными, сформированными таким образом, чтобы все остальные подумали, что компьютер злоумышленника является главой топологии. В данных злоумышленник попросту укажет минимально возможный </a:t>
            </a:r>
            <a:r>
              <a:rPr lang="en-US" baseline="0" dirty="0" smtClean="0"/>
              <a:t>id</a:t>
            </a:r>
            <a:r>
              <a:rPr lang="ru-RU" baseline="0" dirty="0" smtClean="0"/>
              <a:t>. Этому компьютеру передадут роль </a:t>
            </a:r>
            <a:r>
              <a:rPr lang="en-US" baseline="0" dirty="0" smtClean="0"/>
              <a:t>root</a:t>
            </a:r>
            <a:r>
              <a:rPr lang="ru-RU" baseline="0" dirty="0" smtClean="0"/>
              <a:t>, а лишние связи снова заблокируются, чтобы не создавалось новых петель.</a:t>
            </a:r>
          </a:p>
          <a:p>
            <a:pPr marL="0" indent="0"/>
            <a:r>
              <a:rPr lang="ru-RU" dirty="0" smtClean="0"/>
              <a:t>По</a:t>
            </a:r>
            <a:r>
              <a:rPr lang="ru-RU" baseline="0" dirty="0" smtClean="0"/>
              <a:t> итогу для связи между некоторыми коммутаторами в топологии трафик будет проходить как раз через компьютер злоумышленника, ведь все связи коммутаторов осуществляются через главный коммутатор. А захватив роль </a:t>
            </a:r>
            <a:r>
              <a:rPr lang="en-US" baseline="0" dirty="0" err="1" smtClean="0"/>
              <a:t>roota</a:t>
            </a:r>
            <a:r>
              <a:rPr lang="ru-RU" baseline="0" dirty="0" smtClean="0"/>
              <a:t>, компьютер злоумышленника стал тем самым главным коммутатором. Он, в свою очередь, сможет просмотреть трафик, который ему по умолчанию не предназначался.</a:t>
            </a:r>
          </a:p>
          <a:p>
            <a:pPr marL="0" indent="0"/>
            <a:r>
              <a:rPr lang="ru-RU" baseline="0" dirty="0" smtClean="0"/>
              <a:t>Такая атака не даст просмотреть весь трафик в сети. Если трафик направляется от левого верхнего коммутатора в левый средний, то до главного коммутатора такая информация не пройдет и злоумышленник ее не перехватит.</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40</a:t>
            </a:fld>
            <a:endParaRPr lang="ru-RU"/>
          </a:p>
        </p:txBody>
      </p:sp>
    </p:spTree>
    <p:extLst>
      <p:ext uri="{BB962C8B-B14F-4D97-AF65-F5344CB8AC3E}">
        <p14:creationId xmlns:p14="http://schemas.microsoft.com/office/powerpoint/2010/main" val="2960080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Широковещательный домен</a:t>
            </a:r>
            <a:r>
              <a:rPr lang="ru-RU" sz="1200" b="0" i="0" kern="1200" dirty="0" smtClean="0">
                <a:solidFill>
                  <a:schemeClr val="tx1"/>
                </a:solidFill>
                <a:effectLst/>
                <a:latin typeface="+mn-lt"/>
                <a:ea typeface="+mn-ea"/>
                <a:cs typeface="+mn-cs"/>
              </a:rPr>
              <a:t> — область сети, в которой происходит обмен широковещательными сообщениями, и устройства могут отправлять друг другу сообщения непосредственно, без участия маршрутизатора.</a:t>
            </a:r>
          </a:p>
          <a:p>
            <a:r>
              <a:rPr lang="ru-RU" sz="1200" b="0" i="0" kern="1200" dirty="0" smtClean="0">
                <a:solidFill>
                  <a:schemeClr val="tx1"/>
                </a:solidFill>
                <a:effectLst/>
                <a:latin typeface="+mn-lt"/>
                <a:ea typeface="+mn-ea"/>
                <a:cs typeface="+mn-cs"/>
              </a:rPr>
              <a:t>Например, послал ваш компьютер широковещательный запрос в сеть в поисках DHCP-сервера. </a:t>
            </a:r>
            <a:r>
              <a:rPr lang="ru-RU" sz="1200" b="0" i="1" kern="1200" dirty="0" smtClean="0">
                <a:solidFill>
                  <a:schemeClr val="tx1"/>
                </a:solidFill>
                <a:effectLst/>
                <a:latin typeface="+mn-lt"/>
                <a:ea typeface="+mn-ea"/>
                <a:cs typeface="+mn-cs"/>
              </a:rPr>
              <a:t>Фрейм</a:t>
            </a:r>
            <a:r>
              <a:rPr lang="ru-RU" sz="1200" b="0" i="0" kern="1200" dirty="0" smtClean="0">
                <a:solidFill>
                  <a:schemeClr val="tx1"/>
                </a:solidFill>
                <a:effectLst/>
                <a:latin typeface="+mn-lt"/>
                <a:ea typeface="+mn-ea"/>
                <a:cs typeface="+mn-cs"/>
              </a:rPr>
              <a:t> этот (он же </a:t>
            </a:r>
            <a:r>
              <a:rPr lang="ru-RU" sz="1200" b="0" i="1" kern="1200" dirty="0" smtClean="0">
                <a:solidFill>
                  <a:schemeClr val="tx1"/>
                </a:solidFill>
                <a:effectLst/>
                <a:latin typeface="+mn-lt"/>
                <a:ea typeface="+mn-ea"/>
                <a:cs typeface="+mn-cs"/>
              </a:rPr>
              <a:t>кадр</a:t>
            </a:r>
            <a:r>
              <a:rPr lang="ru-RU" sz="1200" b="0" i="0" kern="1200" dirty="0" smtClean="0">
                <a:solidFill>
                  <a:schemeClr val="tx1"/>
                </a:solidFill>
                <a:effectLst/>
                <a:latin typeface="+mn-lt"/>
                <a:ea typeface="+mn-ea"/>
                <a:cs typeface="+mn-cs"/>
              </a:rPr>
              <a:t>) адресован всем устройствам и имеет MAC-адрес получателя FF:FF:FF:FF:FF:FF. Сначала он попадает на коммутатор, с которого его копии рассылаются на все порты. Потом часть попадает на другие компьютеры, часть уходят в соседние коммутаторы, кто-то доходит до маршрутизатора, а одну копию принимает-таки DHCP-сервер. И вот участок сети, внутри которого могут жить эти кадры и называется широковещательным доменом. А кончают свою жизнь они на конечных хостах (компьютеры, серверы) или на маршрутизаторах, которые их отбрасывают, если они им не предназначены.</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Если же на коммутаторе заведены </a:t>
            </a:r>
            <a:r>
              <a:rPr lang="ru-RU" sz="1200" b="0" i="0" kern="1200" dirty="0" err="1" smtClean="0">
                <a:solidFill>
                  <a:schemeClr val="tx1"/>
                </a:solidFill>
                <a:effectLst/>
                <a:latin typeface="+mn-lt"/>
                <a:ea typeface="+mn-ea"/>
                <a:cs typeface="+mn-cs"/>
              </a:rPr>
              <a:t>VLAN’ы</a:t>
            </a:r>
            <a:r>
              <a:rPr lang="ru-RU" sz="1200" b="0" i="0" kern="1200" dirty="0" smtClean="0">
                <a:solidFill>
                  <a:schemeClr val="tx1"/>
                </a:solidFill>
                <a:effectLst/>
                <a:latin typeface="+mn-lt"/>
                <a:ea typeface="+mn-ea"/>
                <a:cs typeface="+mn-cs"/>
              </a:rPr>
              <a:t>, то они также разделяют широковещательные домены, потому что пакет между ними обязательно должен проходить через маршрутизатор, который отбросит широковещательные сообщения. Таким образом, один VLAN — это один широковещательный домен.</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42</a:t>
            </a:fld>
            <a:endParaRPr lang="ru-RU"/>
          </a:p>
        </p:txBody>
      </p:sp>
    </p:spTree>
    <p:extLst>
      <p:ext uri="{BB962C8B-B14F-4D97-AF65-F5344CB8AC3E}">
        <p14:creationId xmlns:p14="http://schemas.microsoft.com/office/powerpoint/2010/main" val="1532382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Топология «звезда» - это топология, в которой каждый узел в сети подключен к одному центральному коммутатору. Каждое устройство в сети напрямую связано с коммутатором и косвенно связано с любым другим узлом. Связь между этими элементами заключается в том, что центральное сетевое устройство является сервером, а другие устройства рассматриваются как клиенты. Центральный узел отвечает за управление передачей данных по сети и действует как ретранслятор. В топологии «звезда» компьютеры подключаются с помощью коаксиального кабеля, витой пары или оптоволоконного кабеля.</a:t>
            </a:r>
          </a:p>
          <a:p>
            <a:pPr marL="0" marR="0" indent="0" algn="l" defTabSz="914400" rtl="0" eaLnBrk="1" fontAlgn="auto" latinLnBrk="0" hangingPunct="1">
              <a:lnSpc>
                <a:spcPct val="100000"/>
              </a:lnSpc>
              <a:spcBef>
                <a:spcPts val="0"/>
              </a:spcBef>
              <a:spcAft>
                <a:spcPts val="0"/>
              </a:spcAft>
              <a:buClrTx/>
              <a:buSzTx/>
              <a:buFontTx/>
              <a:buNone/>
              <a:tabLst/>
              <a:defRPr/>
            </a:pPr>
            <a:endParaRPr lang="ru-RU"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1" dirty="0" smtClean="0"/>
              <a:t>Топология двойного кольца</a:t>
            </a:r>
            <a:r>
              <a:rPr lang="ru-RU" dirty="0" smtClean="0"/>
              <a:t>.</a:t>
            </a:r>
            <a:endParaRPr lang="en-US" dirty="0" smtClean="0"/>
          </a:p>
          <a:p>
            <a:r>
              <a:rPr lang="ru-RU" dirty="0" smtClean="0"/>
              <a:t>Топологии с двумя кольцами обеспечивают каждый узел двумя соединениями, по одному в каждом направлении. Таким образом, данные могут передаваться в </a:t>
            </a:r>
            <a:r>
              <a:rPr lang="ru-RU" b="1" dirty="0" smtClean="0"/>
              <a:t>по часовой стрелке</a:t>
            </a:r>
            <a:r>
              <a:rPr lang="ru-RU" dirty="0" smtClean="0"/>
              <a:t> или </a:t>
            </a:r>
            <a:r>
              <a:rPr lang="ru-RU" b="1" dirty="0" smtClean="0"/>
              <a:t>против часовой стрелки</a:t>
            </a:r>
            <a:r>
              <a:rPr lang="ru-RU" dirty="0" smtClean="0"/>
              <a:t> направление.</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4</a:t>
            </a:fld>
            <a:endParaRPr lang="ru-RU"/>
          </a:p>
        </p:txBody>
      </p:sp>
    </p:spTree>
    <p:extLst>
      <p:ext uri="{BB962C8B-B14F-4D97-AF65-F5344CB8AC3E}">
        <p14:creationId xmlns:p14="http://schemas.microsoft.com/office/powerpoint/2010/main" val="3507688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Как следует из названия, древовидная топология - это сетевая структура, имеющая форму дерева с множеством ветвей. Топологии деревьев </a:t>
            </a:r>
            <a:r>
              <a:rPr lang="ru-RU" b="1" dirty="0" smtClean="0"/>
              <a:t>имеют корневой узел,</a:t>
            </a:r>
            <a:r>
              <a:rPr lang="ru-RU" dirty="0" smtClean="0"/>
              <a:t> который связан с другой иерархией узлов. </a:t>
            </a:r>
            <a:r>
              <a:rPr lang="ru-RU" b="1" dirty="0" smtClean="0"/>
              <a:t>иерархия родитель-потомок</a:t>
            </a:r>
            <a:r>
              <a:rPr lang="ru-RU" dirty="0" smtClean="0"/>
              <a:t> где существует только одна взаимная связь между двумя связанными узлами. Как правило, топология дерева должна иметь три уровня иерархии для классификации таким образом. Эта форма топологии </a:t>
            </a:r>
            <a:r>
              <a:rPr lang="ru-RU" b="1" dirty="0" smtClean="0"/>
              <a:t>используется в глобальных сетях</a:t>
            </a:r>
            <a:r>
              <a:rPr lang="ru-RU" dirty="0" smtClean="0"/>
              <a:t> выдержать много разложенных устройств.</a:t>
            </a:r>
          </a:p>
          <a:p>
            <a:endParaRPr lang="ru-RU" dirty="0" smtClean="0"/>
          </a:p>
          <a:p>
            <a:r>
              <a:rPr lang="ru-RU" dirty="0" smtClean="0"/>
              <a:t>Топология сетки - это соединение точка-точка, где узлы взаимосвязаны. В этой форме топологии, </a:t>
            </a:r>
            <a:r>
              <a:rPr lang="ru-RU" b="1" dirty="0" smtClean="0"/>
              <a:t>данные передаются двумя способами</a:t>
            </a:r>
            <a:r>
              <a:rPr lang="ru-RU" dirty="0" smtClean="0"/>
              <a:t>: </a:t>
            </a:r>
            <a:r>
              <a:rPr lang="ru-RU" b="1" dirty="0" smtClean="0"/>
              <a:t>маршрутизации</a:t>
            </a:r>
            <a:r>
              <a:rPr lang="ru-RU" dirty="0" smtClean="0"/>
              <a:t> и </a:t>
            </a:r>
            <a:r>
              <a:rPr lang="ru-RU" b="1" dirty="0" smtClean="0"/>
              <a:t>затопление</a:t>
            </a:r>
            <a:r>
              <a:rPr lang="ru-RU" dirty="0" smtClean="0"/>
              <a:t>. В маршрутизации узлы используют логику маршрутизации для определения кратчайшего расстояния до места назначения пакета. Напротив, при затоплении данные отправляются на все узлы в сети. Наводнение не требует никакой формы логики маршрутизации для работы.</a:t>
            </a:r>
          </a:p>
          <a:p>
            <a:r>
              <a:rPr lang="ru-RU" dirty="0" smtClean="0"/>
              <a:t>Есть </a:t>
            </a:r>
            <a:r>
              <a:rPr lang="ru-RU" b="1" dirty="0" smtClean="0"/>
              <a:t>две формы топологии сетки</a:t>
            </a:r>
            <a:r>
              <a:rPr lang="ru-RU" dirty="0" smtClean="0"/>
              <a:t>: </a:t>
            </a:r>
            <a:r>
              <a:rPr lang="ru-RU" b="1" dirty="0" smtClean="0"/>
              <a:t>частичная топология сетки</a:t>
            </a:r>
            <a:r>
              <a:rPr lang="ru-RU" dirty="0" smtClean="0"/>
              <a:t> и </a:t>
            </a:r>
            <a:r>
              <a:rPr lang="ru-RU" b="1" dirty="0" smtClean="0"/>
              <a:t>топология ULL-сетки</a:t>
            </a:r>
            <a:r>
              <a:rPr lang="ru-RU" dirty="0" smtClean="0"/>
              <a:t>. При частичной топологии сетки большинство узлов взаимосвязаны, но есть несколько, которые связаны только с двумя или тремя другими узлами. В топологии с полной сеткой каждый узел взаимосвязан.</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5</a:t>
            </a:fld>
            <a:endParaRPr lang="ru-RU"/>
          </a:p>
        </p:txBody>
      </p:sp>
    </p:spTree>
    <p:extLst>
      <p:ext uri="{BB962C8B-B14F-4D97-AF65-F5344CB8AC3E}">
        <p14:creationId xmlns:p14="http://schemas.microsoft.com/office/powerpoint/2010/main" val="350768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Когда топология состоит из двух или более разных топологий, она называется гибридной топологией. Гибридные топологии </a:t>
            </a:r>
            <a:r>
              <a:rPr lang="ru-RU" b="1" dirty="0" smtClean="0"/>
              <a:t>чаще всего встречается на крупных предприятиях</a:t>
            </a:r>
            <a:r>
              <a:rPr lang="ru-RU" dirty="0" smtClean="0"/>
              <a:t> где отдельные отделы имеют сетевые топологии, которые отличаются от другой топологии в организации. Соединение этих топологий вместе приведет к гибридной топологии. Как следствие, возможности и уязвимости зависят от типов топологии, которые связаны.</a:t>
            </a:r>
          </a:p>
          <a:p>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6</a:t>
            </a:fld>
            <a:endParaRPr lang="ru-RU"/>
          </a:p>
        </p:txBody>
      </p:sp>
    </p:spTree>
    <p:extLst>
      <p:ext uri="{BB962C8B-B14F-4D97-AF65-F5344CB8AC3E}">
        <p14:creationId xmlns:p14="http://schemas.microsoft.com/office/powerpoint/2010/main" val="3507688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i="0" kern="1200" dirty="0" smtClean="0">
                <a:solidFill>
                  <a:schemeClr val="tx1"/>
                </a:solidFill>
                <a:effectLst/>
                <a:latin typeface="+mn-lt"/>
                <a:ea typeface="+mn-ea"/>
                <a:cs typeface="+mn-cs"/>
              </a:rPr>
              <a:t>Широковещательный шторм</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англ.</a:t>
            </a:r>
            <a:r>
              <a:rPr lang="ru-RU" sz="1200" b="0" i="0"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Broadcast</a:t>
            </a:r>
            <a:r>
              <a:rPr lang="ru-RU" sz="1200" b="0" i="1" kern="1200" dirty="0" smtClean="0">
                <a:solidFill>
                  <a:schemeClr val="tx1"/>
                </a:solidFill>
                <a:effectLst/>
                <a:latin typeface="+mn-lt"/>
                <a:ea typeface="+mn-ea"/>
                <a:cs typeface="+mn-cs"/>
              </a:rPr>
              <a:t> </a:t>
            </a:r>
            <a:r>
              <a:rPr lang="ru-RU" sz="1200" b="0" i="1" kern="1200" dirty="0" err="1" smtClean="0">
                <a:solidFill>
                  <a:schemeClr val="tx1"/>
                </a:solidFill>
                <a:effectLst/>
                <a:latin typeface="+mn-lt"/>
                <a:ea typeface="+mn-ea"/>
                <a:cs typeface="+mn-cs"/>
              </a:rPr>
              <a:t>storm</a:t>
            </a:r>
            <a:r>
              <a:rPr lang="ru-RU" sz="1200" b="0" i="0" kern="1200" dirty="0" smtClean="0">
                <a:solidFill>
                  <a:schemeClr val="tx1"/>
                </a:solidFill>
                <a:effectLst/>
                <a:latin typeface="+mn-lt"/>
                <a:ea typeface="+mn-ea"/>
                <a:cs typeface="+mn-cs"/>
              </a:rPr>
              <a:t>) — лавина (всплеск) </a:t>
            </a:r>
            <a:r>
              <a:rPr lang="ru-RU" sz="1200" b="0" i="0" u="none" strike="noStrike" kern="1200" dirty="0" smtClean="0">
                <a:solidFill>
                  <a:schemeClr val="tx1"/>
                </a:solidFill>
                <a:effectLst/>
                <a:latin typeface="+mn-lt"/>
                <a:ea typeface="+mn-ea"/>
                <a:cs typeface="+mn-cs"/>
              </a:rPr>
              <a:t>широковещательных</a:t>
            </a:r>
            <a:r>
              <a:rPr lang="ru-RU" sz="1200" b="0" i="0" kern="1200" dirty="0" smtClean="0">
                <a:solidFill>
                  <a:schemeClr val="tx1"/>
                </a:solidFill>
                <a:effectLst/>
                <a:latin typeface="+mn-lt"/>
                <a:ea typeface="+mn-ea"/>
                <a:cs typeface="+mn-cs"/>
              </a:rPr>
              <a:t> пакетов (на </a:t>
            </a:r>
            <a:r>
              <a:rPr lang="ru-RU" sz="1200" b="0" i="0" u="none" strike="noStrike" kern="1200" dirty="0" smtClean="0">
                <a:solidFill>
                  <a:schemeClr val="tx1"/>
                </a:solidFill>
                <a:effectLst/>
                <a:latin typeface="+mn-lt"/>
                <a:ea typeface="+mn-ea"/>
                <a:cs typeface="+mn-cs"/>
              </a:rPr>
              <a:t>втором уровне</a:t>
            </a:r>
            <a:r>
              <a:rPr lang="ru-RU" sz="1200" b="0" i="0" u="none" strike="noStrike"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модели </a:t>
            </a:r>
            <a:r>
              <a:rPr lang="ru-RU" sz="1200" b="0" i="0" u="none" strike="noStrike" kern="1200" dirty="0" smtClean="0">
                <a:solidFill>
                  <a:schemeClr val="tx1"/>
                </a:solidFill>
                <a:effectLst/>
                <a:latin typeface="+mn-lt"/>
                <a:ea typeface="+mn-ea"/>
                <a:cs typeface="+mn-cs"/>
              </a:rPr>
              <a:t>OSI</a:t>
            </a:r>
            <a:r>
              <a:rPr lang="ru-RU" sz="1200" b="0" i="0" kern="1200" dirty="0" smtClean="0">
                <a:solidFill>
                  <a:schemeClr val="tx1"/>
                </a:solidFill>
                <a:effectLst/>
                <a:latin typeface="+mn-lt"/>
                <a:ea typeface="+mn-ea"/>
                <a:cs typeface="+mn-cs"/>
              </a:rPr>
              <a:t> — </a:t>
            </a:r>
            <a:r>
              <a:rPr lang="ru-RU" sz="1200" b="0" i="0" u="none" strike="noStrike" kern="1200" dirty="0" smtClean="0">
                <a:solidFill>
                  <a:schemeClr val="tx1"/>
                </a:solidFill>
                <a:effectLst/>
                <a:latin typeface="+mn-lt"/>
                <a:ea typeface="+mn-ea"/>
                <a:cs typeface="+mn-cs"/>
              </a:rPr>
              <a:t>кадров</a:t>
            </a:r>
            <a:r>
              <a:rPr lang="ru-RU" sz="1200" b="0" i="0" kern="1200" dirty="0" smtClean="0">
                <a:solidFill>
                  <a:schemeClr val="tx1"/>
                </a:solidFill>
                <a:effectLst/>
                <a:latin typeface="+mn-lt"/>
                <a:ea typeface="+mn-ea"/>
                <a:cs typeface="+mn-cs"/>
              </a:rPr>
              <a:t>). Размножение широковещательных сообщений активным сетевым оборудованием приводит к </a:t>
            </a:r>
            <a:r>
              <a:rPr lang="ru-RU" sz="1200" b="0" i="0" u="none" strike="noStrike" kern="1200" dirty="0" smtClean="0">
                <a:solidFill>
                  <a:schemeClr val="tx1"/>
                </a:solidFill>
                <a:effectLst/>
                <a:latin typeface="+mn-lt"/>
                <a:ea typeface="+mn-ea"/>
                <a:cs typeface="+mn-cs"/>
              </a:rPr>
              <a:t>экспоненциальному росту</a:t>
            </a:r>
            <a:r>
              <a:rPr lang="ru-RU" sz="1200" b="0" i="0" u="none" strike="noStrike"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их числа и парализует работу сети. Такие пакеты, в частности, используются сетевыми сервисами для оповещения станций о своём присутствии. Считается нормальным, если широковещательные пакеты составляют не более 10 % от общего числа пакетов в сети.</a:t>
            </a:r>
          </a:p>
          <a:p>
            <a:r>
              <a:rPr lang="ru-RU" sz="1200" b="0" i="0" kern="1200" dirty="0" smtClean="0">
                <a:solidFill>
                  <a:schemeClr val="tx1"/>
                </a:solidFill>
                <a:effectLst/>
                <a:latin typeface="+mn-lt"/>
                <a:ea typeface="+mn-ea"/>
                <a:cs typeface="+mn-cs"/>
              </a:rPr>
              <a:t>Широковещательный шторм может возникать как результат появления некорректно сформированных широковещательных сообщений, в том числе действиями злоумышленников. Также довольно часто к шторму приводят </a:t>
            </a:r>
            <a:r>
              <a:rPr lang="ru-RU" sz="1200" b="0" i="0" u="none" strike="noStrike" kern="1200" dirty="0" smtClean="0">
                <a:solidFill>
                  <a:schemeClr val="tx1"/>
                </a:solidFill>
                <a:effectLst/>
                <a:latin typeface="+mn-lt"/>
                <a:ea typeface="+mn-ea"/>
                <a:cs typeface="+mn-cs"/>
              </a:rPr>
              <a:t>кольца</a:t>
            </a:r>
            <a:r>
              <a:rPr lang="ru-RU" sz="1200" b="0" i="0" kern="1200" dirty="0" smtClean="0">
                <a:solidFill>
                  <a:schemeClr val="tx1"/>
                </a:solidFill>
                <a:effectLst/>
                <a:latin typeface="+mn-lt"/>
                <a:ea typeface="+mn-ea"/>
                <a:cs typeface="+mn-cs"/>
              </a:rPr>
              <a:t> (петли) в сети на основе </a:t>
            </a:r>
            <a:r>
              <a:rPr lang="ru-RU" sz="1200" b="0" i="0" u="none" strike="noStrike" kern="1200" dirty="0" smtClean="0">
                <a:solidFill>
                  <a:schemeClr val="tx1"/>
                </a:solidFill>
                <a:effectLst/>
                <a:latin typeface="+mn-lt"/>
                <a:ea typeface="+mn-ea"/>
                <a:cs typeface="+mn-cs"/>
              </a:rPr>
              <a:t>концентраторов.</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8</a:t>
            </a:fld>
            <a:endParaRPr lang="ru-RU"/>
          </a:p>
        </p:txBody>
      </p:sp>
    </p:spTree>
    <p:extLst>
      <p:ext uri="{BB962C8B-B14F-4D97-AF65-F5344CB8AC3E}">
        <p14:creationId xmlns:p14="http://schemas.microsoft.com/office/powerpoint/2010/main" val="427612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Первоначальный протокол STP описан в стандарте 802.1D. Позже</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появилось несколько новых протоколов (RSTP, MSTP, PVST,), отличающихся некоторыми</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особенностями в алгоритме работы, в скорости, в отношении к </a:t>
            </a:r>
            <a:r>
              <a:rPr lang="ru-RU" sz="1200" b="0" i="0" kern="1200" dirty="0" err="1" smtClean="0">
                <a:solidFill>
                  <a:schemeClr val="tx1"/>
                </a:solidFill>
                <a:effectLst/>
                <a:latin typeface="+mn-lt"/>
                <a:ea typeface="+mn-ea"/>
                <a:cs typeface="+mn-cs"/>
              </a:rPr>
              <a:t>VLANам</a:t>
            </a:r>
            <a:r>
              <a:rPr lang="ru-RU" sz="1200" b="0" i="0" kern="1200" dirty="0" smtClean="0">
                <a:solidFill>
                  <a:schemeClr val="tx1"/>
                </a:solidFill>
                <a:effectLst/>
                <a:latin typeface="+mn-lt"/>
                <a:ea typeface="+mn-ea"/>
                <a:cs typeface="+mn-cs"/>
              </a:rPr>
              <a:t> и ряде других вопросов, но</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 целом решающих ту же задачу похожими способами. Все их принято обобщённо называть STP-протоколами.</a:t>
            </a:r>
          </a:p>
          <a:p>
            <a:r>
              <a:rPr lang="ru-RU" sz="1200" b="0" i="0" kern="1200" dirty="0" smtClean="0">
                <a:solidFill>
                  <a:schemeClr val="tx1"/>
                </a:solidFill>
                <a:effectLst/>
                <a:latin typeface="+mn-lt"/>
                <a:ea typeface="+mn-ea"/>
                <a:cs typeface="+mn-cs"/>
              </a:rPr>
              <a:t>Протокол STP в своё время был разработан мамой Интернета </a:t>
            </a:r>
            <a:r>
              <a:rPr lang="ru-RU" sz="1200" b="0" i="0" kern="1200" dirty="0" err="1" smtClean="0">
                <a:solidFill>
                  <a:schemeClr val="tx1"/>
                </a:solidFill>
                <a:effectLst/>
                <a:latin typeface="+mn-lt"/>
                <a:ea typeface="+mn-ea"/>
                <a:cs typeface="+mn-cs"/>
              </a:rPr>
              <a:t>Радией</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Перлман</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Radia</a:t>
            </a:r>
            <a:r>
              <a:rPr lang="ru-RU" sz="1200" b="0" i="0" kern="1200" baseline="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Perlman</a:t>
            </a:r>
            <a:r>
              <a:rPr lang="ru-RU" sz="1200" b="0" i="0" kern="1200" dirty="0" smtClean="0">
                <a:solidFill>
                  <a:schemeClr val="tx1"/>
                </a:solidFill>
                <a:effectLst/>
                <a:latin typeface="+mn-lt"/>
                <a:ea typeface="+mn-ea"/>
                <a:cs typeface="+mn-cs"/>
              </a:rPr>
              <a:t>), а позже, в начале 90х превратился в стандарт IEEE 802.1D.</a:t>
            </a:r>
          </a:p>
          <a:p>
            <a:r>
              <a:rPr lang="ru-RU" sz="1200" b="0" i="0" kern="1200" dirty="0" smtClean="0">
                <a:solidFill>
                  <a:schemeClr val="tx1"/>
                </a:solidFill>
                <a:effectLst/>
                <a:latin typeface="+mn-lt"/>
                <a:ea typeface="+mn-ea"/>
                <a:cs typeface="+mn-cs"/>
              </a:rPr>
              <a:t>В настоящее время протокол STP (или аналогичный) поддерживается почти всеми </a:t>
            </a:r>
            <a:r>
              <a:rPr lang="ru-RU" sz="1200" b="0" i="0" kern="1200" dirty="0" err="1" smtClean="0">
                <a:solidFill>
                  <a:schemeClr val="tx1"/>
                </a:solidFill>
                <a:effectLst/>
                <a:latin typeface="+mn-lt"/>
                <a:ea typeface="+mn-ea"/>
                <a:cs typeface="+mn-cs"/>
              </a:rPr>
              <a:t>Ethernet</a:t>
            </a:r>
            <a:r>
              <a:rPr lang="ru-RU" sz="1200" b="0" i="0" kern="1200" dirty="0" smtClean="0">
                <a:solidFill>
                  <a:schemeClr val="tx1"/>
                </a:solidFill>
                <a:effectLst/>
                <a:latin typeface="+mn-lt"/>
                <a:ea typeface="+mn-ea"/>
                <a:cs typeface="+mn-cs"/>
              </a:rPr>
              <a:t>-коммутаторами, как реальными, так и виртуальными, за исключением самых примитивных.</a:t>
            </a:r>
          </a:p>
          <a:p>
            <a:r>
              <a:rPr lang="ru-RU" sz="1200" b="0" i="0" kern="1200" dirty="0" smtClean="0">
                <a:solidFill>
                  <a:schemeClr val="tx1"/>
                </a:solidFill>
                <a:effectLst/>
                <a:latin typeface="+mn-lt"/>
                <a:ea typeface="+mn-ea"/>
                <a:cs typeface="+mn-cs"/>
              </a:rPr>
              <a:t>Протокол работает на канальном уровне. STP позволяет делать топологию избыточной на</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физическом уровне, но при этом логически блокировать петли.</a:t>
            </a:r>
            <a:endParaRPr lang="ru-RU" dirty="0"/>
          </a:p>
        </p:txBody>
      </p:sp>
      <p:sp>
        <p:nvSpPr>
          <p:cNvPr id="4" name="Номер слайда 3"/>
          <p:cNvSpPr>
            <a:spLocks noGrp="1"/>
          </p:cNvSpPr>
          <p:nvPr>
            <p:ph type="sldNum" sz="quarter" idx="10"/>
          </p:nvPr>
        </p:nvSpPr>
        <p:spPr/>
        <p:txBody>
          <a:bodyPr/>
          <a:lstStyle/>
          <a:p>
            <a:fld id="{80EA2E60-5E3E-4AAB-B5EC-6CA89797E6E9}" type="slidenum">
              <a:rPr lang="ru-RU" smtClean="0"/>
              <a:t>9</a:t>
            </a:fld>
            <a:endParaRPr lang="ru-RU"/>
          </a:p>
        </p:txBody>
      </p:sp>
    </p:spTree>
    <p:extLst>
      <p:ext uri="{BB962C8B-B14F-4D97-AF65-F5344CB8AC3E}">
        <p14:creationId xmlns:p14="http://schemas.microsoft.com/office/powerpoint/2010/main" val="4276127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Протокол работает на канальном уровне. STP позволяет делать топологию избыточной на физическом уровне, но при этом логически блокировать петли. Достигается это с помощью того, что STP отправляет сообщения BPDU и обнаруживает фактическую топологию сети. А затем, определяя роли коммутаторов и портов, часть портов блокирует так, чтобы в итоге получить топологию без петель.</a:t>
            </a:r>
          </a:p>
          <a:p>
            <a:r>
              <a:rPr lang="ru-RU" sz="1200" b="0" i="0" kern="1200" dirty="0" smtClean="0">
                <a:solidFill>
                  <a:schemeClr val="tx1"/>
                </a:solidFill>
                <a:effectLst/>
                <a:latin typeface="+mn-lt"/>
                <a:ea typeface="+mn-ea"/>
                <a:cs typeface="+mn-cs"/>
              </a:rPr>
              <a:t>Для того чтобы определить какие порты заблокировать, а какие будут передавать данные, STP выполняет следующее:</a:t>
            </a:r>
          </a:p>
          <a:p>
            <a:r>
              <a:rPr lang="ru-RU" sz="1200" b="0" i="0" kern="1200" dirty="0" smtClean="0">
                <a:solidFill>
                  <a:schemeClr val="tx1"/>
                </a:solidFill>
                <a:effectLst/>
                <a:latin typeface="+mn-lt"/>
                <a:ea typeface="+mn-ea"/>
                <a:cs typeface="+mn-cs"/>
              </a:rPr>
              <a:t>Выбор корневого моста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Bridge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Определение корневых портов (</a:t>
            </a:r>
            <a:r>
              <a:rPr lang="ru-RU" sz="1200" b="0" i="0" kern="1200" dirty="0" err="1" smtClean="0">
                <a:solidFill>
                  <a:schemeClr val="tx1"/>
                </a:solidFill>
                <a:effectLst/>
                <a:latin typeface="+mn-lt"/>
                <a:ea typeface="+mn-ea"/>
                <a:cs typeface="+mn-cs"/>
              </a:rPr>
              <a:t>Root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Определение выделенных портов (</a:t>
            </a:r>
            <a:r>
              <a:rPr lang="ru-RU" sz="1200" b="0" i="0" kern="1200" dirty="0" err="1" smtClean="0">
                <a:solidFill>
                  <a:schemeClr val="tx1"/>
                </a:solidFill>
                <a:effectLst/>
                <a:latin typeface="+mn-lt"/>
                <a:ea typeface="+mn-ea"/>
                <a:cs typeface="+mn-cs"/>
              </a:rPr>
              <a:t>Designated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Port</a:t>
            </a:r>
            <a:r>
              <a:rPr lang="ru-RU" sz="1200" b="0" i="0" kern="1200" dirty="0" smtClean="0">
                <a:solidFill>
                  <a:schemeClr val="tx1"/>
                </a:solidFill>
                <a:effectLst/>
                <a:latin typeface="+mn-lt"/>
                <a:ea typeface="+mn-ea"/>
                <a:cs typeface="+mn-cs"/>
              </a:rPr>
              <a:t>)</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80EA2E60-5E3E-4AAB-B5EC-6CA89797E6E9}" type="slidenum">
              <a:rPr lang="ru-RU" smtClean="0"/>
              <a:t>10</a:t>
            </a:fld>
            <a:endParaRPr lang="ru-RU"/>
          </a:p>
        </p:txBody>
      </p:sp>
    </p:spTree>
    <p:extLst>
      <p:ext uri="{BB962C8B-B14F-4D97-AF65-F5344CB8AC3E}">
        <p14:creationId xmlns:p14="http://schemas.microsoft.com/office/powerpoint/2010/main" val="554850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1">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xmlns="" id="{B80FBCB0-19C3-4625-922F-1E99633524D5}"/>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xmlns="" id="{997B471C-22F4-4921-A6C9-323F1774D1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8" name="Заголовок 1">
            <a:extLst>
              <a:ext uri="{FF2B5EF4-FFF2-40B4-BE49-F238E27FC236}">
                <a16:creationId xmlns:a16="http://schemas.microsoft.com/office/drawing/2014/main" xmlns="" id="{DB07697D-9A54-4A06-A5D0-96CE9E247AD3}"/>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9" name="Рисунок 8">
            <a:extLst>
              <a:ext uri="{FF2B5EF4-FFF2-40B4-BE49-F238E27FC236}">
                <a16:creationId xmlns:a16="http://schemas.microsoft.com/office/drawing/2014/main" xmlns="" id="{B362898B-58E7-4E6A-BD05-B9D65B1DA232}"/>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10" name="Текст 13">
            <a:extLst>
              <a:ext uri="{FF2B5EF4-FFF2-40B4-BE49-F238E27FC236}">
                <a16:creationId xmlns:a16="http://schemas.microsoft.com/office/drawing/2014/main" xmlns="" id="{641F2D1B-F3ED-4432-8AFF-DA00FD0CC79E}"/>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TextBox 10">
            <a:extLst>
              <a:ext uri="{FF2B5EF4-FFF2-40B4-BE49-F238E27FC236}">
                <a16:creationId xmlns:a16="http://schemas.microsoft.com/office/drawing/2014/main" xmlns="" id="{76FFB3BD-8AF8-4135-8DA5-C86CF3BD8405}"/>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98730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3B5CA0C3-2E3F-4C16-8F43-1643E3AA67E7}" type="slidenum">
              <a:rPr lang="ru-RU" smtClean="0"/>
              <a:t>‹#›</a:t>
            </a:fld>
            <a:endParaRPr lang="ru-RU"/>
          </a:p>
        </p:txBody>
      </p:sp>
      <p:pic>
        <p:nvPicPr>
          <p:cNvPr id="5" name="Рисунок 4"/>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33341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442915" y="1954216"/>
            <a:ext cx="11306175" cy="3995737"/>
          </a:xfrm>
          <a:solidFill>
            <a:schemeClr val="bg2"/>
          </a:solidFill>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7" name="TextBox 16"/>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8959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Объект с подписью">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t>‹#›</a:t>
            </a:fld>
            <a:endParaRPr lang="ru-RU"/>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2" name="Рисунок 1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3" name="Заголовок 1"/>
          <p:cNvSpPr>
            <a:spLocks noGrp="1"/>
          </p:cNvSpPr>
          <p:nvPr>
            <p:ph type="title"/>
          </p:nvPr>
        </p:nvSpPr>
        <p:spPr>
          <a:xfrm>
            <a:off x="2681833" y="1071840"/>
            <a:ext cx="9067257" cy="1097927"/>
          </a:xfrm>
        </p:spPr>
        <p:txBody>
          <a:bodyPr anchor="t">
            <a:normAutofit/>
          </a:bodyPr>
          <a:lstStyle>
            <a:lvl1pPr>
              <a:lnSpc>
                <a:spcPts val="4800"/>
              </a:lnSpc>
              <a:defRPr sz="4400"/>
            </a:lvl1pPr>
          </a:lstStyle>
          <a:p>
            <a:r>
              <a:rPr lang="ru-RU" dirty="0"/>
              <a:t>Образец заголовка</a:t>
            </a:r>
          </a:p>
        </p:txBody>
      </p:sp>
      <p:sp>
        <p:nvSpPr>
          <p:cNvPr id="15" name="Объект 14"/>
          <p:cNvSpPr>
            <a:spLocks noGrp="1"/>
          </p:cNvSpPr>
          <p:nvPr>
            <p:ph sz="quarter" idx="16"/>
          </p:nvPr>
        </p:nvSpPr>
        <p:spPr>
          <a:xfrm>
            <a:off x="2681831" y="1954216"/>
            <a:ext cx="4385720" cy="39957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14" name="Объект 14"/>
          <p:cNvSpPr>
            <a:spLocks noGrp="1"/>
          </p:cNvSpPr>
          <p:nvPr>
            <p:ph sz="quarter" idx="17"/>
          </p:nvPr>
        </p:nvSpPr>
        <p:spPr>
          <a:xfrm>
            <a:off x="7464427" y="1954216"/>
            <a:ext cx="4284663" cy="3995737"/>
          </a:xfrm>
          <a:solidFill>
            <a:schemeClr val="bg2"/>
          </a:solidFill>
        </p:spPr>
        <p:txBody>
          <a:bodyPr anchor="ctr"/>
          <a:lstStyle>
            <a:lvl1pPr marL="0" indent="0" algn="ctr">
              <a:buNone/>
              <a:defRPr/>
            </a:lvl1pPr>
          </a:lstStyle>
          <a:p>
            <a:pPr lvl="0"/>
            <a:endParaRPr lang="ru-RU" dirty="0"/>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7" name="Текст 3"/>
          <p:cNvSpPr>
            <a:spLocks noGrp="1"/>
          </p:cNvSpPr>
          <p:nvPr>
            <p:ph type="body" sz="half" idx="18" hasCustomPrompt="1"/>
          </p:nvPr>
        </p:nvSpPr>
        <p:spPr>
          <a:xfrm>
            <a:off x="356686" y="1954212"/>
            <a:ext cx="2022107" cy="701881"/>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2491020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2674853" y="2333038"/>
            <a:ext cx="4392699" cy="3616915"/>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7" name="Номер слайда 6"/>
          <p:cNvSpPr>
            <a:spLocks noGrp="1"/>
          </p:cNvSpPr>
          <p:nvPr>
            <p:ph type="sldNum" sz="quarter" idx="12"/>
          </p:nvPr>
        </p:nvSpPr>
        <p:spPr/>
        <p:txBody>
          <a:bodyPr/>
          <a:lstStyle>
            <a:lvl1pPr>
              <a:defRPr sz="1200"/>
            </a:lvl1pPr>
          </a:lstStyle>
          <a:p>
            <a:fld id="{3B5CA0C3-2E3F-4C16-8F43-1643E3AA67E7}" type="slidenum">
              <a:rPr lang="ru-RU" smtClean="0"/>
              <a:pPr/>
              <a:t>‹#›</a:t>
            </a:fld>
            <a:endParaRPr lang="ru-RU"/>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5" y="3444662"/>
            <a:ext cx="2022107" cy="2510573"/>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6" y="2333035"/>
            <a:ext cx="2022107" cy="1111624"/>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4"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806882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Рисунок с подписью">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idx="1"/>
          </p:nvPr>
        </p:nvSpPr>
        <p:spPr>
          <a:xfrm>
            <a:off x="7659665" y="2461364"/>
            <a:ext cx="4529867" cy="3169085"/>
          </a:xfrm>
        </p:spPr>
        <p:txBody>
          <a:bodyPr>
            <a:norm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dirty="0"/>
          </a:p>
        </p:txBody>
      </p:sp>
      <p:sp>
        <p:nvSpPr>
          <p:cNvPr id="4" name="Текст 3"/>
          <p:cNvSpPr>
            <a:spLocks noGrp="1"/>
          </p:cNvSpPr>
          <p:nvPr>
            <p:ph type="body" sz="half" idx="2"/>
          </p:nvPr>
        </p:nvSpPr>
        <p:spPr>
          <a:xfrm>
            <a:off x="357009" y="3673065"/>
            <a:ext cx="6710541" cy="2276886"/>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3"/>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3"/>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0" name="Рисунок 9"/>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Текст 3"/>
          <p:cNvSpPr>
            <a:spLocks noGrp="1"/>
          </p:cNvSpPr>
          <p:nvPr>
            <p:ph type="body" sz="half" idx="14"/>
          </p:nvPr>
        </p:nvSpPr>
        <p:spPr>
          <a:xfrm>
            <a:off x="358386" y="2605536"/>
            <a:ext cx="6709167" cy="766997"/>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5"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9" name="Текст 3"/>
          <p:cNvSpPr>
            <a:spLocks noGrp="1"/>
          </p:cNvSpPr>
          <p:nvPr>
            <p:ph type="body" sz="half" idx="16" hasCustomPrompt="1"/>
          </p:nvPr>
        </p:nvSpPr>
        <p:spPr>
          <a:xfrm>
            <a:off x="356685" y="2111390"/>
            <a:ext cx="6710864" cy="494142"/>
          </a:xfrm>
        </p:spPr>
        <p:txBody>
          <a:bodyPr>
            <a:normAutofit/>
          </a:bodyPr>
          <a:lstStyle>
            <a:lvl1pPr marL="0" indent="0">
              <a:buFont typeface="Wingdings" panose="05000000000000000000" pitchFamily="2" charset="2"/>
              <a:buNone/>
              <a:defRPr sz="24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7" name="TextBox 1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8" name="TextBox 17"/>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xmlns="" id="{395F98E6-4BB7-4BB4-BA79-89A462A71BC9}"/>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413174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
    <p:spTree>
      <p:nvGrpSpPr>
        <p:cNvPr id="1" name=""/>
        <p:cNvGrpSpPr/>
        <p:nvPr/>
      </p:nvGrpSpPr>
      <p:grpSpPr>
        <a:xfrm>
          <a:off x="0" y="0"/>
          <a:ext cx="0" cy="0"/>
          <a:chOff x="0" y="0"/>
          <a:chExt cx="0" cy="0"/>
        </a:xfrm>
      </p:grpSpPr>
      <p:sp>
        <p:nvSpPr>
          <p:cNvPr id="15" name="Прямоугольник 14">
            <a:extLst>
              <a:ext uri="{FF2B5EF4-FFF2-40B4-BE49-F238E27FC236}">
                <a16:creationId xmlns:a16="http://schemas.microsoft.com/office/drawing/2014/main" xmlns="" id="{1C62A2F5-0D18-448F-8F09-10CE830C3C56}"/>
              </a:ext>
            </a:extLst>
          </p:cNvPr>
          <p:cNvSpPr/>
          <p:nvPr userDrawn="1"/>
        </p:nvSpPr>
        <p:spPr>
          <a:xfrm>
            <a:off x="3" y="0"/>
            <a:ext cx="4727575"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Рисунок 18">
            <a:extLst>
              <a:ext uri="{FF2B5EF4-FFF2-40B4-BE49-F238E27FC236}">
                <a16:creationId xmlns:a16="http://schemas.microsoft.com/office/drawing/2014/main" xmlns="" id="{32E44E1D-04E4-45C0-8D07-C18DE0648E6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3074" r="35414"/>
          <a:stretch/>
        </p:blipFill>
        <p:spPr>
          <a:xfrm>
            <a:off x="-13405" y="772942"/>
            <a:ext cx="4740983" cy="6085061"/>
          </a:xfrm>
          <a:prstGeom prst="rect">
            <a:avLst/>
          </a:prstGeom>
        </p:spPr>
      </p:pic>
      <p:sp>
        <p:nvSpPr>
          <p:cNvPr id="8" name="Текст 3"/>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3" name="Текст 3"/>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Текст 3"/>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TextBox 1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1" name="TextBox 20"/>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22" name="Номер слайда 6">
            <a:extLst>
              <a:ext uri="{FF2B5EF4-FFF2-40B4-BE49-F238E27FC236}">
                <a16:creationId xmlns:a16="http://schemas.microsoft.com/office/drawing/2014/main" xmlns="" id="{8554B43C-F7D2-4051-B789-EA94A05E9764}"/>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549499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2">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xmlns="" id="{583A0B7E-0842-41CB-8C3F-61B796FB8B9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2" y="0"/>
            <a:ext cx="4711700" cy="6858000"/>
          </a:xfrm>
          <a:prstGeom prst="rect">
            <a:avLst/>
          </a:prstGeom>
        </p:spPr>
      </p:pic>
      <p:sp>
        <p:nvSpPr>
          <p:cNvPr id="5" name="Текст 3">
            <a:extLst>
              <a:ext uri="{FF2B5EF4-FFF2-40B4-BE49-F238E27FC236}">
                <a16:creationId xmlns:a16="http://schemas.microsoft.com/office/drawing/2014/main" xmlns="" id="{FFE0D836-39B7-437E-ADCF-A3F8C393C34E}"/>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6" name="Текст 12">
            <a:extLst>
              <a:ext uri="{FF2B5EF4-FFF2-40B4-BE49-F238E27FC236}">
                <a16:creationId xmlns:a16="http://schemas.microsoft.com/office/drawing/2014/main" xmlns="" id="{BB5CA8A7-0417-46A1-B3D1-07DCA0AA8B5C}"/>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a:extLst>
              <a:ext uri="{FF2B5EF4-FFF2-40B4-BE49-F238E27FC236}">
                <a16:creationId xmlns:a16="http://schemas.microsoft.com/office/drawing/2014/main" xmlns="" id="{ACE15152-6544-4481-A539-8ADD4F796A6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a:extLst>
              <a:ext uri="{FF2B5EF4-FFF2-40B4-BE49-F238E27FC236}">
                <a16:creationId xmlns:a16="http://schemas.microsoft.com/office/drawing/2014/main" xmlns="" id="{1A204C63-43EC-4C40-88C3-75DC103B2776}"/>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9" name="Текст 3">
            <a:extLst>
              <a:ext uri="{FF2B5EF4-FFF2-40B4-BE49-F238E27FC236}">
                <a16:creationId xmlns:a16="http://schemas.microsoft.com/office/drawing/2014/main" xmlns="" id="{74C03718-8A69-4A18-8CE1-7E67AAE8BD8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0" name="Текст 3">
            <a:extLst>
              <a:ext uri="{FF2B5EF4-FFF2-40B4-BE49-F238E27FC236}">
                <a16:creationId xmlns:a16="http://schemas.microsoft.com/office/drawing/2014/main" xmlns="" id="{D2EB45C5-7255-4807-93FB-965621802D8D}"/>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TextBox 10">
            <a:extLst>
              <a:ext uri="{FF2B5EF4-FFF2-40B4-BE49-F238E27FC236}">
                <a16:creationId xmlns:a16="http://schemas.microsoft.com/office/drawing/2014/main" xmlns="" id="{9F3092F3-95F7-4406-A888-07CFA181977D}"/>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2" name="TextBox 11">
            <a:extLst>
              <a:ext uri="{FF2B5EF4-FFF2-40B4-BE49-F238E27FC236}">
                <a16:creationId xmlns:a16="http://schemas.microsoft.com/office/drawing/2014/main" xmlns="" id="{C8057605-4F0A-47D5-B37D-1CCA31B132EC}"/>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3" name="Номер слайда 6">
            <a:extLst>
              <a:ext uri="{FF2B5EF4-FFF2-40B4-BE49-F238E27FC236}">
                <a16:creationId xmlns:a16="http://schemas.microsoft.com/office/drawing/2014/main" xmlns="" id="{A949AD08-8FE2-48EB-82F1-7D36655F4225}"/>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128327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3">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xmlns="" id="{2082E0A9-6C9E-4AF5-AE5D-5ED702C2975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2" y="1"/>
            <a:ext cx="4711700" cy="6858000"/>
          </a:xfrm>
          <a:prstGeom prst="rect">
            <a:avLst/>
          </a:prstGeom>
        </p:spPr>
      </p:pic>
      <p:sp>
        <p:nvSpPr>
          <p:cNvPr id="6" name="Текст 3">
            <a:extLst>
              <a:ext uri="{FF2B5EF4-FFF2-40B4-BE49-F238E27FC236}">
                <a16:creationId xmlns:a16="http://schemas.microsoft.com/office/drawing/2014/main" xmlns=""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xmlns=""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xmlns="" id="{A549AD7A-1987-47D3-9C46-1E14A117DFFD}"/>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xmlns=""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xmlns=""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xmlns=""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2" name="TextBox 11">
            <a:extLst>
              <a:ext uri="{FF2B5EF4-FFF2-40B4-BE49-F238E27FC236}">
                <a16:creationId xmlns:a16="http://schemas.microsoft.com/office/drawing/2014/main" xmlns=""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a:extLst>
              <a:ext uri="{FF2B5EF4-FFF2-40B4-BE49-F238E27FC236}">
                <a16:creationId xmlns:a16="http://schemas.microsoft.com/office/drawing/2014/main" xmlns=""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14" name="Номер слайда 6">
            <a:extLst>
              <a:ext uri="{FF2B5EF4-FFF2-40B4-BE49-F238E27FC236}">
                <a16:creationId xmlns:a16="http://schemas.microsoft.com/office/drawing/2014/main" xmlns=""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731216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Изображение и 3 пункта_4">
    <p:spTree>
      <p:nvGrpSpPr>
        <p:cNvPr id="1" name=""/>
        <p:cNvGrpSpPr/>
        <p:nvPr/>
      </p:nvGrpSpPr>
      <p:grpSpPr>
        <a:xfrm>
          <a:off x="0" y="0"/>
          <a:ext cx="0" cy="0"/>
          <a:chOff x="0" y="0"/>
          <a:chExt cx="0" cy="0"/>
        </a:xfrm>
      </p:grpSpPr>
      <p:sp>
        <p:nvSpPr>
          <p:cNvPr id="6" name="Текст 3">
            <a:extLst>
              <a:ext uri="{FF2B5EF4-FFF2-40B4-BE49-F238E27FC236}">
                <a16:creationId xmlns:a16="http://schemas.microsoft.com/office/drawing/2014/main" xmlns="" id="{CA080B2A-3DCB-4F30-9B12-71AB2662F9D0}"/>
              </a:ext>
            </a:extLst>
          </p:cNvPr>
          <p:cNvSpPr>
            <a:spLocks noGrp="1"/>
          </p:cNvSpPr>
          <p:nvPr>
            <p:ph type="body" sz="half" idx="2"/>
          </p:nvPr>
        </p:nvSpPr>
        <p:spPr>
          <a:xfrm>
            <a:off x="5780017" y="216976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7" name="Текст 12">
            <a:extLst>
              <a:ext uri="{FF2B5EF4-FFF2-40B4-BE49-F238E27FC236}">
                <a16:creationId xmlns:a16="http://schemas.microsoft.com/office/drawing/2014/main" xmlns="" id="{962857BE-13F0-49FD-835E-CEB288DFF62B}"/>
              </a:ext>
            </a:extLst>
          </p:cNvPr>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8" name="Рисунок 7">
            <a:extLst>
              <a:ext uri="{FF2B5EF4-FFF2-40B4-BE49-F238E27FC236}">
                <a16:creationId xmlns:a16="http://schemas.microsoft.com/office/drawing/2014/main" xmlns="" id="{A549AD7A-1987-47D3-9C46-1E14A117DFFD}"/>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9" name="Заголовок 1">
            <a:extLst>
              <a:ext uri="{FF2B5EF4-FFF2-40B4-BE49-F238E27FC236}">
                <a16:creationId xmlns:a16="http://schemas.microsoft.com/office/drawing/2014/main" xmlns="" id="{6B730DA4-AD7A-4DBE-B398-D60F1F32A77F}"/>
              </a:ext>
            </a:extLst>
          </p:cNvPr>
          <p:cNvSpPr>
            <a:spLocks noGrp="1"/>
          </p:cNvSpPr>
          <p:nvPr>
            <p:ph type="title"/>
          </p:nvPr>
        </p:nvSpPr>
        <p:spPr>
          <a:xfrm>
            <a:off x="4971014" y="1071840"/>
            <a:ext cx="6878284" cy="1097927"/>
          </a:xfrm>
        </p:spPr>
        <p:txBody>
          <a:bodyPr anchor="t">
            <a:normAutofit/>
          </a:bodyPr>
          <a:lstStyle>
            <a:lvl1pPr>
              <a:lnSpc>
                <a:spcPts val="4800"/>
              </a:lnSpc>
              <a:defRPr sz="4400"/>
            </a:lvl1pPr>
          </a:lstStyle>
          <a:p>
            <a:r>
              <a:rPr lang="ru-RU" dirty="0"/>
              <a:t>Образец заголовка</a:t>
            </a:r>
          </a:p>
        </p:txBody>
      </p:sp>
      <p:sp>
        <p:nvSpPr>
          <p:cNvPr id="10" name="Текст 3">
            <a:extLst>
              <a:ext uri="{FF2B5EF4-FFF2-40B4-BE49-F238E27FC236}">
                <a16:creationId xmlns:a16="http://schemas.microsoft.com/office/drawing/2014/main" xmlns="" id="{152582D3-A28B-4D7C-A158-A332B161D5E9}"/>
              </a:ext>
            </a:extLst>
          </p:cNvPr>
          <p:cNvSpPr>
            <a:spLocks noGrp="1"/>
          </p:cNvSpPr>
          <p:nvPr>
            <p:ph type="body" sz="half" idx="17"/>
          </p:nvPr>
        </p:nvSpPr>
        <p:spPr>
          <a:xfrm>
            <a:off x="5780016" y="353739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1" name="Текст 3">
            <a:extLst>
              <a:ext uri="{FF2B5EF4-FFF2-40B4-BE49-F238E27FC236}">
                <a16:creationId xmlns:a16="http://schemas.microsoft.com/office/drawing/2014/main" xmlns="" id="{7B939C0C-F64A-426E-A7A7-E537B737B515}"/>
              </a:ext>
            </a:extLst>
          </p:cNvPr>
          <p:cNvSpPr>
            <a:spLocks noGrp="1"/>
          </p:cNvSpPr>
          <p:nvPr>
            <p:ph type="body" sz="half" idx="18"/>
          </p:nvPr>
        </p:nvSpPr>
        <p:spPr>
          <a:xfrm>
            <a:off x="5780016" y="4905023"/>
            <a:ext cx="6069281" cy="1230142"/>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4" name="Номер слайда 6">
            <a:extLst>
              <a:ext uri="{FF2B5EF4-FFF2-40B4-BE49-F238E27FC236}">
                <a16:creationId xmlns:a16="http://schemas.microsoft.com/office/drawing/2014/main" xmlns="" id="{BA34A455-940D-4847-A79D-B2452A0E8B1E}"/>
              </a:ext>
            </a:extLst>
          </p:cNvPr>
          <p:cNvSpPr>
            <a:spLocks noGrp="1"/>
          </p:cNvSpPr>
          <p:nvPr>
            <p:ph type="sldNum" sz="quarter" idx="12"/>
          </p:nvPr>
        </p:nvSpPr>
        <p:spPr>
          <a:xfrm>
            <a:off x="9804400" y="6180989"/>
            <a:ext cx="2044896" cy="365125"/>
          </a:xfrm>
        </p:spPr>
        <p:txBody>
          <a:bodyPr/>
          <a:lstStyle>
            <a:lvl1pPr>
              <a:defRPr sz="1200"/>
            </a:lvl1pPr>
          </a:lstStyle>
          <a:p>
            <a:fld id="{3B5CA0C3-2E3F-4C16-8F43-1643E3AA67E7}" type="slidenum">
              <a:rPr lang="ru-RU" smtClean="0"/>
              <a:pPr/>
              <a:t>‹#›</a:t>
            </a:fld>
            <a:endParaRPr lang="ru-RU"/>
          </a:p>
        </p:txBody>
      </p:sp>
      <p:sp>
        <p:nvSpPr>
          <p:cNvPr id="17" name="Прямоугольник 16">
            <a:extLst>
              <a:ext uri="{FF2B5EF4-FFF2-40B4-BE49-F238E27FC236}">
                <a16:creationId xmlns:a16="http://schemas.microsoft.com/office/drawing/2014/main" xmlns="" id="{88085F97-2606-42E1-94FB-F0F87BB37AFD}"/>
              </a:ext>
            </a:extLst>
          </p:cNvPr>
          <p:cNvSpPr/>
          <p:nvPr userDrawn="1"/>
        </p:nvSpPr>
        <p:spPr>
          <a:xfrm>
            <a:off x="3" y="-20377"/>
            <a:ext cx="4727575" cy="474515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400"/>
          </a:p>
        </p:txBody>
      </p:sp>
      <p:pic>
        <p:nvPicPr>
          <p:cNvPr id="18" name="Рисунок 17" descr="Изображение выглядит как внутренний&#10;&#10;Автоматически созданное описание">
            <a:extLst>
              <a:ext uri="{FF2B5EF4-FFF2-40B4-BE49-F238E27FC236}">
                <a16:creationId xmlns:a16="http://schemas.microsoft.com/office/drawing/2014/main" xmlns="" id="{34BDA662-AF19-46A9-9C6D-2C8E44F2909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41533" t="5004" r="32376" b="25768"/>
          <a:stretch/>
        </p:blipFill>
        <p:spPr>
          <a:xfrm>
            <a:off x="3" y="1840374"/>
            <a:ext cx="4727575" cy="5017625"/>
          </a:xfrm>
          <a:prstGeom prst="rect">
            <a:avLst/>
          </a:prstGeom>
        </p:spPr>
      </p:pic>
      <p:sp>
        <p:nvSpPr>
          <p:cNvPr id="12" name="TextBox 11">
            <a:extLst>
              <a:ext uri="{FF2B5EF4-FFF2-40B4-BE49-F238E27FC236}">
                <a16:creationId xmlns:a16="http://schemas.microsoft.com/office/drawing/2014/main" xmlns="" id="{B5931929-390C-40D5-BF41-13E659AA16FF}"/>
              </a:ext>
            </a:extLst>
          </p:cNvPr>
          <p:cNvSpPr txBox="1"/>
          <p:nvPr userDrawn="1"/>
        </p:nvSpPr>
        <p:spPr>
          <a:xfrm>
            <a:off x="333825" y="6197648"/>
            <a:ext cx="1809278" cy="276999"/>
          </a:xfrm>
          <a:prstGeom prst="rect">
            <a:avLst/>
          </a:prstGeom>
          <a:noFill/>
        </p:spPr>
        <p:txBody>
          <a:bodyPr wrap="none" rtlCol="0">
            <a:spAutoFit/>
          </a:bodyPr>
          <a:lstStyle/>
          <a:p>
            <a:pPr lvl="0"/>
            <a:r>
              <a:rPr lang="en-US" sz="1200" dirty="0">
                <a:solidFill>
                  <a:schemeClr val="bg1"/>
                </a:solidFill>
              </a:rPr>
              <a:t>Positive Technologies</a:t>
            </a:r>
            <a:endParaRPr lang="ru-RU" sz="1200" dirty="0">
              <a:solidFill>
                <a:schemeClr val="bg1"/>
              </a:solidFill>
            </a:endParaRPr>
          </a:p>
        </p:txBody>
      </p:sp>
      <p:sp>
        <p:nvSpPr>
          <p:cNvPr id="13" name="TextBox 12">
            <a:extLst>
              <a:ext uri="{FF2B5EF4-FFF2-40B4-BE49-F238E27FC236}">
                <a16:creationId xmlns:a16="http://schemas.microsoft.com/office/drawing/2014/main" xmlns="" id="{A635510A-4412-44FA-AC10-88979BCC2937}"/>
              </a:ext>
            </a:extLst>
          </p:cNvPr>
          <p:cNvSpPr txBox="1"/>
          <p:nvPr userDrawn="1"/>
        </p:nvSpPr>
        <p:spPr>
          <a:xfrm>
            <a:off x="2681830" y="6191078"/>
            <a:ext cx="1314142" cy="276999"/>
          </a:xfrm>
          <a:prstGeom prst="rect">
            <a:avLst/>
          </a:prstGeom>
          <a:noFill/>
        </p:spPr>
        <p:txBody>
          <a:bodyPr wrap="none" rtlCol="0">
            <a:spAutoFit/>
          </a:bodyPr>
          <a:lstStyle/>
          <a:p>
            <a:r>
              <a:rPr lang="en-US" sz="1200" dirty="0">
                <a:solidFill>
                  <a:schemeClr val="bg1"/>
                </a:solidFill>
              </a:rPr>
              <a:t>ptsecurity.com</a:t>
            </a:r>
            <a:endParaRPr lang="ru-RU" sz="1200" dirty="0">
              <a:solidFill>
                <a:schemeClr val="bg1"/>
              </a:solidFill>
            </a:endParaRPr>
          </a:p>
        </p:txBody>
      </p:sp>
      <p:sp>
        <p:nvSpPr>
          <p:cNvPr id="19" name="Текст 12">
            <a:extLst>
              <a:ext uri="{FF2B5EF4-FFF2-40B4-BE49-F238E27FC236}">
                <a16:creationId xmlns:a16="http://schemas.microsoft.com/office/drawing/2014/main" xmlns="" id="{5F0FC162-9D21-46AE-8320-1EA520BECA44}"/>
              </a:ext>
            </a:extLst>
          </p:cNvPr>
          <p:cNvSpPr>
            <a:spLocks noGrp="1"/>
          </p:cNvSpPr>
          <p:nvPr>
            <p:ph type="body" sz="quarter" idx="19" hasCustomPrompt="1"/>
          </p:nvPr>
        </p:nvSpPr>
        <p:spPr>
          <a:xfrm>
            <a:off x="356685" y="323356"/>
            <a:ext cx="9447715" cy="365125"/>
          </a:xfrm>
        </p:spPr>
        <p:txBody>
          <a:bodyPr anchor="ctr">
            <a:noAutofit/>
          </a:bodyPr>
          <a:lstStyle>
            <a:lvl1pPr marL="0" indent="0">
              <a:buNone/>
              <a:defRPr sz="12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Tree>
    <p:extLst>
      <p:ext uri="{BB962C8B-B14F-4D97-AF65-F5344CB8AC3E}">
        <p14:creationId xmlns:p14="http://schemas.microsoft.com/office/powerpoint/2010/main" val="73101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Изображение и текст">
    <p:spTree>
      <p:nvGrpSpPr>
        <p:cNvPr id="1" name=""/>
        <p:cNvGrpSpPr/>
        <p:nvPr/>
      </p:nvGrpSpPr>
      <p:grpSpPr>
        <a:xfrm>
          <a:off x="0" y="0"/>
          <a:ext cx="0" cy="0"/>
          <a:chOff x="0" y="0"/>
          <a:chExt cx="0" cy="0"/>
        </a:xfrm>
      </p:grpSpPr>
      <p:sp>
        <p:nvSpPr>
          <p:cNvPr id="3" name="Объект 2"/>
          <p:cNvSpPr>
            <a:spLocks noGrp="1"/>
          </p:cNvSpPr>
          <p:nvPr>
            <p:ph sz="quarter" idx="16"/>
          </p:nvPr>
        </p:nvSpPr>
        <p:spPr>
          <a:xfrm>
            <a:off x="0" y="0"/>
            <a:ext cx="4720637" cy="6858000"/>
          </a:xfrm>
          <a:solidFill>
            <a:schemeClr val="bg2"/>
          </a:solidFill>
        </p:spPr>
        <p:txBody>
          <a:bodyPr anchor="ctr"/>
          <a:lstStyle>
            <a:lvl1pPr marL="0" indent="0" algn="ctr">
              <a:buNone/>
              <a:defRPr/>
            </a:lvl1pPr>
          </a:lstStyle>
          <a:p>
            <a:pPr lvl="0"/>
            <a:endParaRPr lang="ru-RU" dirty="0"/>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sp>
        <p:nvSpPr>
          <p:cNvPr id="8" name="Текст 3"/>
          <p:cNvSpPr>
            <a:spLocks noGrp="1"/>
          </p:cNvSpPr>
          <p:nvPr>
            <p:ph type="body" sz="half" idx="2"/>
          </p:nvPr>
        </p:nvSpPr>
        <p:spPr>
          <a:xfrm>
            <a:off x="5035421" y="2169763"/>
            <a:ext cx="6713671"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sp>
        <p:nvSpPr>
          <p:cNvPr id="9"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8" name="Заголовок 1"/>
          <p:cNvSpPr>
            <a:spLocks noGrp="1"/>
          </p:cNvSpPr>
          <p:nvPr>
            <p:ph type="title"/>
          </p:nvPr>
        </p:nvSpPr>
        <p:spPr>
          <a:xfrm>
            <a:off x="5035419" y="1071840"/>
            <a:ext cx="6713669" cy="1097927"/>
          </a:xfrm>
        </p:spPr>
        <p:txBody>
          <a:bodyPr anchor="t">
            <a:normAutofit/>
          </a:bodyPr>
          <a:lstStyle>
            <a:lvl1pPr>
              <a:lnSpc>
                <a:spcPts val="4800"/>
              </a:lnSpc>
              <a:defRPr sz="4400"/>
            </a:lvl1pPr>
          </a:lstStyle>
          <a:p>
            <a:r>
              <a:rPr lang="ru-RU" dirty="0"/>
              <a:t>Образец заголовка</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2555792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Обложка 2">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xmlns="" id="{F8B32EFF-221D-4426-BA95-5BF00E9CB09F}"/>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xmlns="" id="{436ED833-42E3-4E9A-A22D-262C9BC0B1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pic>
        <p:nvPicPr>
          <p:cNvPr id="8" name="Рисунок 7">
            <a:extLst>
              <a:ext uri="{FF2B5EF4-FFF2-40B4-BE49-F238E27FC236}">
                <a16:creationId xmlns:a16="http://schemas.microsoft.com/office/drawing/2014/main" xmlns="" id="{B3F07D4B-2C82-4522-9B32-301D45E25180}"/>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a:extLst>
              <a:ext uri="{FF2B5EF4-FFF2-40B4-BE49-F238E27FC236}">
                <a16:creationId xmlns:a16="http://schemas.microsoft.com/office/drawing/2014/main" xmlns="" id="{0E2244AA-4963-43E1-B431-612A4AB06028}"/>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0" name="Текст 13">
            <a:extLst>
              <a:ext uri="{FF2B5EF4-FFF2-40B4-BE49-F238E27FC236}">
                <a16:creationId xmlns:a16="http://schemas.microsoft.com/office/drawing/2014/main" xmlns="" id="{0CC08AFF-ABFF-48DF-B383-02773DDB64F9}"/>
              </a:ext>
            </a:extLst>
          </p:cNvPr>
          <p:cNvSpPr>
            <a:spLocks noGrp="1"/>
          </p:cNvSpPr>
          <p:nvPr>
            <p:ph type="body" sz="quarter" idx="10" hasCustomPrompt="1"/>
          </p:nvPr>
        </p:nvSpPr>
        <p:spPr>
          <a:xfrm>
            <a:off x="333647" y="617109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11" name="Текст 2">
            <a:extLst>
              <a:ext uri="{FF2B5EF4-FFF2-40B4-BE49-F238E27FC236}">
                <a16:creationId xmlns:a16="http://schemas.microsoft.com/office/drawing/2014/main" xmlns="" id="{723D8B8E-54E1-4888-8704-23B24CC61795}"/>
              </a:ext>
            </a:extLst>
          </p:cNvPr>
          <p:cNvSpPr>
            <a:spLocks noGrp="1"/>
          </p:cNvSpPr>
          <p:nvPr>
            <p:ph type="body" idx="1"/>
          </p:nvPr>
        </p:nvSpPr>
        <p:spPr>
          <a:xfrm>
            <a:off x="338035" y="1291891"/>
            <a:ext cx="5913664" cy="476612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2" name="Заголовок 2">
            <a:extLst>
              <a:ext uri="{FF2B5EF4-FFF2-40B4-BE49-F238E27FC236}">
                <a16:creationId xmlns:a16="http://schemas.microsoft.com/office/drawing/2014/main" xmlns="" id="{45E5AC56-F013-40A4-8C42-94E7A44A3410}"/>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p>
        </p:txBody>
      </p:sp>
    </p:spTree>
    <p:extLst>
      <p:ext uri="{BB962C8B-B14F-4D97-AF65-F5344CB8AC3E}">
        <p14:creationId xmlns:p14="http://schemas.microsoft.com/office/powerpoint/2010/main" val="1623329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9067259"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3"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1" name="TextBox 10"/>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6" name="TextBox 15"/>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663735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Заголовок и текст">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8" name="Текст 3"/>
          <p:cNvSpPr>
            <a:spLocks noGrp="1"/>
          </p:cNvSpPr>
          <p:nvPr>
            <p:ph type="body" sz="half" idx="2"/>
          </p:nvPr>
        </p:nvSpPr>
        <p:spPr>
          <a:xfrm>
            <a:off x="2681832" y="2169763"/>
            <a:ext cx="6727283" cy="3780188"/>
          </a:xfrm>
        </p:spPr>
        <p:txBody>
          <a:bodyPr/>
          <a:lstStyle>
            <a:lvl1pPr marL="228600" marR="0" indent="-2304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600"/>
            </a:lvl1pPr>
            <a:lvl2pPr marL="6858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400"/>
            </a:lvl2pPr>
            <a:lvl3pPr marL="11430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200"/>
            </a:lvl3pPr>
            <a:lvl4pPr marL="16002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4pPr>
            <a:lvl5pPr marL="2057400" marR="0" indent="-228600" algn="l" defTabSz="914400" rtl="0" eaLnBrk="1" fontAlgn="auto" latinLnBrk="0" hangingPunct="1">
              <a:lnSpc>
                <a:spcPct val="100000"/>
              </a:lnSpc>
              <a:spcBef>
                <a:spcPts val="0"/>
              </a:spcBef>
              <a:spcAft>
                <a:spcPts val="1200"/>
              </a:spcAft>
              <a:buClr>
                <a:srgbClr val="FF0000"/>
              </a:buClr>
              <a:buSzPct val="100000"/>
              <a:buFontTx/>
              <a:buBlip>
                <a:blip r:embed="rId2"/>
              </a:buBlip>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p>
          <a:p>
            <a:pPr marL="685800" marR="0" lvl="1"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400" b="0" i="0" u="none" strike="noStrike" kern="1200" cap="none" spc="0" normalizeH="0" baseline="0" noProof="0" dirty="0">
                <a:ln>
                  <a:noFill/>
                </a:ln>
                <a:solidFill>
                  <a:srgbClr val="212121"/>
                </a:solidFill>
                <a:effectLst/>
                <a:uLnTx/>
                <a:uFillTx/>
                <a:latin typeface="+mn-lt"/>
                <a:ea typeface="+mn-ea"/>
                <a:cs typeface="+mn-cs"/>
              </a:rPr>
              <a:t>Второй уровень</a:t>
            </a:r>
          </a:p>
          <a:p>
            <a:pPr marL="1143000" marR="0" lvl="2"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200" b="0" i="0" u="none" strike="noStrike" kern="1200" cap="none" spc="0" normalizeH="0" baseline="0" noProof="0" dirty="0">
                <a:ln>
                  <a:noFill/>
                </a:ln>
                <a:solidFill>
                  <a:srgbClr val="212121"/>
                </a:solidFill>
                <a:effectLst/>
                <a:uLnTx/>
                <a:uFillTx/>
                <a:latin typeface="+mn-lt"/>
                <a:ea typeface="+mn-ea"/>
                <a:cs typeface="+mn-cs"/>
              </a:rPr>
              <a:t>Третий уровень</a:t>
            </a:r>
          </a:p>
          <a:p>
            <a:pPr marL="1600200" marR="0" lvl="3"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Четвертый уровень</a:t>
            </a:r>
          </a:p>
          <a:p>
            <a:pPr marL="2057400" marR="0" lvl="4" indent="-228600" algn="l" defTabSz="914400" rtl="0" eaLnBrk="1" fontAlgn="auto" latinLnBrk="0" hangingPunct="1">
              <a:lnSpc>
                <a:spcPct val="100000"/>
              </a:lnSpc>
              <a:spcBef>
                <a:spcPts val="0"/>
              </a:spcBef>
              <a:spcAft>
                <a:spcPts val="600"/>
              </a:spcAft>
              <a:buClr>
                <a:srgbClr val="FF0000"/>
              </a:buClr>
              <a:buSzPct val="100000"/>
              <a:buFontTx/>
              <a:buBlip>
                <a:blip r:embed="rId2"/>
              </a:buBlip>
              <a:tabLst/>
              <a:defRPr/>
            </a:pPr>
            <a:r>
              <a:rPr kumimoji="0" lang="ru-RU" sz="1100" b="0" i="0" u="none" strike="noStrike" kern="1200" cap="none" spc="0" normalizeH="0" baseline="0" noProof="0" dirty="0">
                <a:ln>
                  <a:noFill/>
                </a:ln>
                <a:solidFill>
                  <a:srgbClr val="212121"/>
                </a:solidFill>
                <a:effectLst/>
                <a:uLnTx/>
                <a:uFillTx/>
                <a:latin typeface="+mn-lt"/>
                <a:ea typeface="+mn-ea"/>
                <a:cs typeface="+mn-cs"/>
              </a:rPr>
              <a:t>Пятый уровень</a:t>
            </a:r>
          </a:p>
        </p:txBody>
      </p:sp>
      <p:pic>
        <p:nvPicPr>
          <p:cNvPr id="17" name="Рисунок 1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p:nvPr>
        </p:nvSpPr>
        <p:spPr>
          <a:xfrm>
            <a:off x="9726981" y="2169764"/>
            <a:ext cx="2022107" cy="3785468"/>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3"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14" name="TextBox 1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5" name="TextBox 1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8360720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Заголовок и пункты">
    <p:spTree>
      <p:nvGrpSpPr>
        <p:cNvPr id="1" name=""/>
        <p:cNvGrpSpPr/>
        <p:nvPr/>
      </p:nvGrpSpPr>
      <p:grpSpPr>
        <a:xfrm>
          <a:off x="0" y="0"/>
          <a:ext cx="0" cy="0"/>
          <a:chOff x="0" y="0"/>
          <a:chExt cx="0" cy="0"/>
        </a:xfrm>
      </p:grpSpPr>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a:p>
        </p:txBody>
      </p:sp>
      <p:sp>
        <p:nvSpPr>
          <p:cNvPr id="7" name="Заголовок 1"/>
          <p:cNvSpPr>
            <a:spLocks noGrp="1"/>
          </p:cNvSpPr>
          <p:nvPr>
            <p:ph type="title" hasCustomPrompt="1"/>
          </p:nvPr>
        </p:nvSpPr>
        <p:spPr>
          <a:xfrm>
            <a:off x="2681829" y="1071836"/>
            <a:ext cx="9067259" cy="1476552"/>
          </a:xfrm>
        </p:spPr>
        <p:txBody>
          <a:bodyPr anchor="t">
            <a:normAutofit/>
          </a:bodyPr>
          <a:lstStyle>
            <a:lvl1pPr>
              <a:lnSpc>
                <a:spcPts val="4800"/>
              </a:lnSpc>
              <a:defRPr sz="4400"/>
            </a:lvl1pPr>
          </a:lstStyle>
          <a:p>
            <a:r>
              <a:rPr lang="ru-RU" dirty="0"/>
              <a:t>Образец заголовка</a:t>
            </a:r>
            <a:br>
              <a:rPr lang="ru-RU" dirty="0"/>
            </a:br>
            <a:r>
              <a:rPr lang="ru-RU" dirty="0"/>
              <a:t>в две строки</a:t>
            </a:r>
          </a:p>
        </p:txBody>
      </p:sp>
      <p:sp>
        <p:nvSpPr>
          <p:cNvPr id="8" name="Текст 3"/>
          <p:cNvSpPr>
            <a:spLocks noGrp="1"/>
          </p:cNvSpPr>
          <p:nvPr>
            <p:ph type="body" sz="half" idx="2"/>
          </p:nvPr>
        </p:nvSpPr>
        <p:spPr>
          <a:xfrm>
            <a:off x="2681833" y="3248968"/>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pic>
        <p:nvPicPr>
          <p:cNvPr id="17" name="Рисунок 1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2" name="Текст 3"/>
          <p:cNvSpPr>
            <a:spLocks noGrp="1"/>
          </p:cNvSpPr>
          <p:nvPr>
            <p:ph type="body" sz="half" idx="14" hasCustomPrompt="1"/>
          </p:nvPr>
        </p:nvSpPr>
        <p:spPr>
          <a:xfrm>
            <a:off x="2681830"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14" name="Текст 3"/>
          <p:cNvSpPr>
            <a:spLocks noGrp="1"/>
          </p:cNvSpPr>
          <p:nvPr>
            <p:ph type="body" sz="half" idx="16"/>
          </p:nvPr>
        </p:nvSpPr>
        <p:spPr>
          <a:xfrm>
            <a:off x="7363368" y="3248968"/>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5" name="Текст 3"/>
          <p:cNvSpPr>
            <a:spLocks noGrp="1"/>
          </p:cNvSpPr>
          <p:nvPr>
            <p:ph type="body" sz="half" idx="17" hasCustomPrompt="1"/>
          </p:nvPr>
        </p:nvSpPr>
        <p:spPr>
          <a:xfrm>
            <a:off x="7363369" y="2714324"/>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2</a:t>
            </a:r>
          </a:p>
        </p:txBody>
      </p:sp>
      <p:sp>
        <p:nvSpPr>
          <p:cNvPr id="16" name="Текст 3"/>
          <p:cNvSpPr>
            <a:spLocks noGrp="1"/>
          </p:cNvSpPr>
          <p:nvPr>
            <p:ph type="body" sz="half" idx="18"/>
          </p:nvPr>
        </p:nvSpPr>
        <p:spPr>
          <a:xfrm>
            <a:off x="2681833" y="4852889"/>
            <a:ext cx="4385719"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8" name="Текст 3"/>
          <p:cNvSpPr>
            <a:spLocks noGrp="1"/>
          </p:cNvSpPr>
          <p:nvPr>
            <p:ph type="body" sz="half" idx="19" hasCustomPrompt="1"/>
          </p:nvPr>
        </p:nvSpPr>
        <p:spPr>
          <a:xfrm>
            <a:off x="2681830"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3</a:t>
            </a:r>
          </a:p>
        </p:txBody>
      </p:sp>
      <p:sp>
        <p:nvSpPr>
          <p:cNvPr id="19" name="Текст 3"/>
          <p:cNvSpPr>
            <a:spLocks noGrp="1"/>
          </p:cNvSpPr>
          <p:nvPr>
            <p:ph type="body" sz="half" idx="20"/>
          </p:nvPr>
        </p:nvSpPr>
        <p:spPr>
          <a:xfrm>
            <a:off x="7363368" y="4852889"/>
            <a:ext cx="4385720" cy="534641"/>
          </a:xfrm>
        </p:spPr>
        <p:txBody>
          <a:bodyPr anchor="t"/>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21" hasCustomPrompt="1"/>
          </p:nvPr>
        </p:nvSpPr>
        <p:spPr>
          <a:xfrm>
            <a:off x="7363369" y="4318245"/>
            <a:ext cx="2022107" cy="534640"/>
          </a:xfrm>
        </p:spPr>
        <p:txBody>
          <a:bodyPr anchor="b">
            <a:norm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4</a:t>
            </a:r>
          </a:p>
        </p:txBody>
      </p:sp>
      <p:sp>
        <p:nvSpPr>
          <p:cNvPr id="21"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24" name="TextBox 23"/>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5" name="TextBox 2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15821809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Текст с примечаниями">
    <p:spTree>
      <p:nvGrpSpPr>
        <p:cNvPr id="1" name=""/>
        <p:cNvGrpSpPr/>
        <p:nvPr/>
      </p:nvGrpSpPr>
      <p:grpSpPr>
        <a:xfrm>
          <a:off x="0" y="0"/>
          <a:ext cx="0" cy="0"/>
          <a:chOff x="0" y="0"/>
          <a:chExt cx="0" cy="0"/>
        </a:xfrm>
      </p:grpSpPr>
      <p:sp>
        <p:nvSpPr>
          <p:cNvPr id="28" name="Прямоугольник 27"/>
          <p:cNvSpPr/>
          <p:nvPr userDrawn="1"/>
        </p:nvSpPr>
        <p:spPr>
          <a:xfrm>
            <a:off x="0" y="4496503"/>
            <a:ext cx="12192000" cy="23615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Номер слайда 5"/>
          <p:cNvSpPr>
            <a:spLocks noGrp="1"/>
          </p:cNvSpPr>
          <p:nvPr>
            <p:ph type="sldNum" sz="quarter" idx="12"/>
          </p:nvPr>
        </p:nvSpPr>
        <p:spPr/>
        <p:txBody>
          <a:bodyPr/>
          <a:lstStyle/>
          <a:p>
            <a:fld id="{3B5CA0C3-2E3F-4C16-8F43-1643E3AA67E7}" type="slidenum">
              <a:rPr lang="ru-RU" smtClean="0"/>
              <a:t>‹#›</a:t>
            </a:fld>
            <a:endParaRPr lang="ru-RU" dirty="0"/>
          </a:p>
        </p:txBody>
      </p:sp>
      <p:pic>
        <p:nvPicPr>
          <p:cNvPr id="11" name="Рисунок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52369"/>
            <a:ext cx="331615" cy="331614"/>
          </a:xfrm>
          <a:prstGeom prst="rect">
            <a:avLst/>
          </a:prstGeom>
        </p:spPr>
      </p:pic>
      <p:sp>
        <p:nvSpPr>
          <p:cNvPr id="14" name="Текст 3"/>
          <p:cNvSpPr>
            <a:spLocks noGrp="1"/>
          </p:cNvSpPr>
          <p:nvPr>
            <p:ph type="body" sz="half" idx="2"/>
          </p:nvPr>
        </p:nvSpPr>
        <p:spPr>
          <a:xfrm>
            <a:off x="2681832" y="2273421"/>
            <a:ext cx="9067259" cy="1031845"/>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6" name="Текст 3"/>
          <p:cNvSpPr>
            <a:spLocks noGrp="1"/>
          </p:cNvSpPr>
          <p:nvPr>
            <p:ph type="body" sz="half" idx="14"/>
          </p:nvPr>
        </p:nvSpPr>
        <p:spPr>
          <a:xfrm>
            <a:off x="358385" y="2656094"/>
            <a:ext cx="2022107" cy="1706182"/>
          </a:xfrm>
        </p:spPr>
        <p:txBody>
          <a:bodyPr/>
          <a:lstStyle>
            <a:lvl1pPr marL="0" indent="0">
              <a:buFont typeface="Wingdings" panose="05000000000000000000" pitchFamily="2" charset="2"/>
              <a:buNone/>
              <a:defRPr sz="16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7"/>
          </p:nvPr>
        </p:nvSpPr>
        <p:spPr>
          <a:xfrm>
            <a:off x="2680136" y="4769146"/>
            <a:ext cx="4387417"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19" name="Текст 3"/>
          <p:cNvSpPr>
            <a:spLocks noGrp="1"/>
          </p:cNvSpPr>
          <p:nvPr>
            <p:ph type="body" sz="half" idx="18"/>
          </p:nvPr>
        </p:nvSpPr>
        <p:spPr>
          <a:xfrm>
            <a:off x="7382335" y="4769146"/>
            <a:ext cx="4366756" cy="1287709"/>
          </a:xfrm>
        </p:spPr>
        <p:txBody>
          <a:bodyPr/>
          <a:lstStyle>
            <a:lvl1pPr marL="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600" b="1"/>
            </a:lvl1pPr>
            <a:lvl2pPr marL="4572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400" b="1"/>
            </a:lvl2pPr>
            <a:lvl3pPr marL="9144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200" b="1"/>
            </a:lvl3pPr>
            <a:lvl4pPr marL="13716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4pPr>
            <a:lvl5pPr marL="1828800" marR="0" indent="0" algn="l" defTabSz="914400" rtl="0" eaLnBrk="1" fontAlgn="auto" latinLnBrk="0" hangingPunct="1">
              <a:lnSpc>
                <a:spcPct val="100000"/>
              </a:lnSpc>
              <a:spcBef>
                <a:spcPts val="0"/>
              </a:spcBef>
              <a:spcAft>
                <a:spcPts val="1200"/>
              </a:spcAft>
              <a:buClr>
                <a:srgbClr val="FF0000"/>
              </a:buClr>
              <a:buSzPct val="100000"/>
              <a:buFont typeface="Arial" panose="020B0604020202020204" pitchFamily="34" charset="0"/>
              <a:buNone/>
              <a:tabLst/>
              <a:defRPr sz="1000" b="1"/>
            </a:lvl5pPr>
            <a:lvl6pPr marL="2286000" indent="0">
              <a:buNone/>
              <a:defRPr sz="1000"/>
            </a:lvl6pPr>
            <a:lvl7pPr marL="2743200" indent="0">
              <a:buNone/>
              <a:defRPr sz="1000"/>
            </a:lvl7pPr>
            <a:lvl8pPr marL="3200400" indent="0">
              <a:buNone/>
              <a:defRPr sz="1000"/>
            </a:lvl8pPr>
            <a:lvl9pPr marL="3657600" indent="0">
              <a:buNone/>
              <a:defRPr sz="1000"/>
            </a:lvl9pPr>
          </a:lstStyle>
          <a:p>
            <a:pPr marL="228600" marR="0" lvl="0" indent="-230400" algn="l" defTabSz="914400" rtl="0" eaLnBrk="1" fontAlgn="auto" latinLnBrk="0" hangingPunct="1">
              <a:lnSpc>
                <a:spcPct val="100000"/>
              </a:lnSpc>
              <a:spcBef>
                <a:spcPts val="0"/>
              </a:spcBef>
              <a:spcAft>
                <a:spcPts val="600"/>
              </a:spcAft>
              <a:buClr>
                <a:srgbClr val="FF0000"/>
              </a:buClr>
              <a:buSzPct val="100000"/>
              <a:tabLst/>
              <a:defRPr/>
            </a:pPr>
            <a:r>
              <a:rPr kumimoji="0" lang="ru-RU" sz="1600" b="0" i="0" u="none" strike="noStrike" kern="1200" cap="none" spc="0" normalizeH="0" baseline="0" noProof="0" dirty="0">
                <a:ln>
                  <a:noFill/>
                </a:ln>
                <a:solidFill>
                  <a:srgbClr val="212121"/>
                </a:solidFill>
                <a:effectLst/>
                <a:uLnTx/>
                <a:uFillTx/>
                <a:latin typeface="+mn-lt"/>
                <a:ea typeface="+mn-ea"/>
                <a:cs typeface="+mn-cs"/>
              </a:rPr>
              <a:t>Образец текста</a:t>
            </a:r>
            <a:endParaRPr kumimoji="0" lang="ru-RU" sz="1100" b="0" i="0" u="none" strike="noStrike" kern="1200" cap="none" spc="0" normalizeH="0" baseline="0" noProof="0" dirty="0">
              <a:ln>
                <a:noFill/>
              </a:ln>
              <a:solidFill>
                <a:srgbClr val="212121"/>
              </a:solidFill>
              <a:effectLst/>
              <a:uLnTx/>
              <a:uFillTx/>
              <a:latin typeface="+mn-lt"/>
              <a:ea typeface="+mn-ea"/>
              <a:cs typeface="+mn-cs"/>
            </a:endParaRPr>
          </a:p>
        </p:txBody>
      </p:sp>
      <p:sp>
        <p:nvSpPr>
          <p:cNvPr id="20" name="Текст 3"/>
          <p:cNvSpPr>
            <a:spLocks noGrp="1"/>
          </p:cNvSpPr>
          <p:nvPr>
            <p:ph type="body" sz="half" idx="19"/>
          </p:nvPr>
        </p:nvSpPr>
        <p:spPr>
          <a:xfrm>
            <a:off x="2681833"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1" name="Текст 3"/>
          <p:cNvSpPr>
            <a:spLocks noGrp="1"/>
          </p:cNvSpPr>
          <p:nvPr>
            <p:ph type="body" sz="half" idx="20" hasCustomPrompt="1"/>
          </p:nvPr>
        </p:nvSpPr>
        <p:spPr>
          <a:xfrm>
            <a:off x="2680135"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2" name="Текст 3"/>
          <p:cNvSpPr>
            <a:spLocks noGrp="1"/>
          </p:cNvSpPr>
          <p:nvPr>
            <p:ph type="body" sz="half" idx="21"/>
          </p:nvPr>
        </p:nvSpPr>
        <p:spPr>
          <a:xfrm>
            <a:off x="4249727"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3" name="Текст 3"/>
          <p:cNvSpPr>
            <a:spLocks noGrp="1"/>
          </p:cNvSpPr>
          <p:nvPr>
            <p:ph type="body" sz="half" idx="22" hasCustomPrompt="1"/>
          </p:nvPr>
        </p:nvSpPr>
        <p:spPr>
          <a:xfrm>
            <a:off x="4248031"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4" name="Текст 3"/>
          <p:cNvSpPr>
            <a:spLocks noGrp="1"/>
          </p:cNvSpPr>
          <p:nvPr>
            <p:ph type="body" sz="half" idx="23"/>
          </p:nvPr>
        </p:nvSpPr>
        <p:spPr>
          <a:xfrm>
            <a:off x="5819335"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5" name="Текст 3"/>
          <p:cNvSpPr>
            <a:spLocks noGrp="1"/>
          </p:cNvSpPr>
          <p:nvPr>
            <p:ph type="body" sz="half" idx="24" hasCustomPrompt="1"/>
          </p:nvPr>
        </p:nvSpPr>
        <p:spPr>
          <a:xfrm>
            <a:off x="5817638"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26" name="Текст 3"/>
          <p:cNvSpPr>
            <a:spLocks noGrp="1"/>
          </p:cNvSpPr>
          <p:nvPr>
            <p:ph type="body" sz="half" idx="25"/>
          </p:nvPr>
        </p:nvSpPr>
        <p:spPr>
          <a:xfrm>
            <a:off x="7382334" y="3802815"/>
            <a:ext cx="1521055" cy="693684"/>
          </a:xfrm>
        </p:spPr>
        <p:txBody>
          <a:bodyPr>
            <a:normAutofit/>
          </a:bodyPr>
          <a:lstStyle>
            <a:lvl1pPr marL="0" indent="0">
              <a:buFont typeface="Wingdings" panose="05000000000000000000" pitchFamily="2" charset="2"/>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7" name="Текст 3"/>
          <p:cNvSpPr>
            <a:spLocks noGrp="1"/>
          </p:cNvSpPr>
          <p:nvPr>
            <p:ph type="body" sz="half" idx="26" hasCustomPrompt="1"/>
          </p:nvPr>
        </p:nvSpPr>
        <p:spPr>
          <a:xfrm>
            <a:off x="7380636" y="3360895"/>
            <a:ext cx="1521055" cy="382676"/>
          </a:xfrm>
        </p:spPr>
        <p:txBody>
          <a:bodyPr>
            <a:normAutofit/>
          </a:bodyPr>
          <a:lstStyle>
            <a:lvl1pPr marL="0" indent="0">
              <a:buFont typeface="Wingdings" panose="05000000000000000000" pitchFamily="2" charset="2"/>
              <a:buNone/>
              <a:defRPr sz="24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0"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31" name="Текст 3"/>
          <p:cNvSpPr>
            <a:spLocks noGrp="1"/>
          </p:cNvSpPr>
          <p:nvPr>
            <p:ph type="body" sz="half" idx="27" hasCustomPrompt="1"/>
          </p:nvPr>
        </p:nvSpPr>
        <p:spPr>
          <a:xfrm>
            <a:off x="356686" y="2169763"/>
            <a:ext cx="2022107" cy="486330"/>
          </a:xfrm>
        </p:spPr>
        <p:txBody>
          <a:bodyPr anchor="b">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1</a:t>
            </a:r>
          </a:p>
        </p:txBody>
      </p:sp>
      <p:sp>
        <p:nvSpPr>
          <p:cNvPr id="34"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sp>
        <p:nvSpPr>
          <p:cNvPr id="35" name="TextBox 34"/>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
        <p:nvSpPr>
          <p:cNvPr id="32" name="TextBox 31"/>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Tree>
    <p:extLst>
      <p:ext uri="{BB962C8B-B14F-4D97-AF65-F5344CB8AC3E}">
        <p14:creationId xmlns:p14="http://schemas.microsoft.com/office/powerpoint/2010/main" val="27772221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
    <p:bg>
      <p:bgPr>
        <a:solidFill>
          <a:schemeClr val="bg1"/>
        </a:solidFill>
        <a:effectLst/>
      </p:bgPr>
    </p:bg>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xmlns="" id="{DAF7B9FD-711C-4285-B2F6-2708424AB76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100"/>
          </a:p>
        </p:txBody>
      </p:sp>
      <p:pic>
        <p:nvPicPr>
          <p:cNvPr id="11" name="Рисунок 10">
            <a:extLst>
              <a:ext uri="{FF2B5EF4-FFF2-40B4-BE49-F238E27FC236}">
                <a16:creationId xmlns:a16="http://schemas.microsoft.com/office/drawing/2014/main" xmlns="" id="{DF95EE0C-2229-4561-B778-3EFAA9A912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386805" y="-585364"/>
            <a:ext cx="7805195" cy="7443364"/>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40953653"/>
      </p:ext>
    </p:extLst>
  </p:cSld>
  <p:clrMapOvr>
    <a:masterClrMapping/>
  </p:clrMapOvr>
  <p:extLst mod="1">
    <p:ext uri="{DCECCB84-F9BA-43D5-87BE-67443E8EF086}">
      <p15:sldGuideLst xmlns:p15="http://schemas.microsoft.com/office/powerpoint/2012/main" xmlns="">
        <p15:guide id="1" orient="horz" pos="686"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2">
    <p:bg>
      <p:bgPr>
        <a:solidFill>
          <a:schemeClr val="bg1"/>
        </a:solidFill>
        <a:effectLst/>
      </p:bgPr>
    </p:bg>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xmlns="" id="{598449D6-BE1C-475E-B363-1990A0CE44FC}"/>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457317916"/>
      </p:ext>
    </p:extLst>
  </p:cSld>
  <p:clrMapOvr>
    <a:masterClrMapping/>
  </p:clrMapOvr>
  <p:extLst mod="1">
    <p:ext uri="{DCECCB84-F9BA-43D5-87BE-67443E8EF086}">
      <p15:sldGuideLst xmlns:p15="http://schemas.microsoft.com/office/powerpoint/2012/main" xmlns="">
        <p15:guide id="1" orient="horz" pos="68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Закрывающий слайд 3">
    <p:bg>
      <p:bgPr>
        <a:solidFill>
          <a:schemeClr val="bg1"/>
        </a:solidFill>
        <a:effectLst/>
      </p:bgPr>
    </p:bg>
    <p:spTree>
      <p:nvGrpSpPr>
        <p:cNvPr id="1" name=""/>
        <p:cNvGrpSpPr/>
        <p:nvPr/>
      </p:nvGrpSpPr>
      <p:grpSpPr>
        <a:xfrm>
          <a:off x="0" y="0"/>
          <a:ext cx="0" cy="0"/>
          <a:chOff x="0" y="0"/>
          <a:chExt cx="0" cy="0"/>
        </a:xfrm>
      </p:grpSpPr>
      <p:pic>
        <p:nvPicPr>
          <p:cNvPr id="10" name="Рисунок 9">
            <a:extLst>
              <a:ext uri="{FF2B5EF4-FFF2-40B4-BE49-F238E27FC236}">
                <a16:creationId xmlns:a16="http://schemas.microsoft.com/office/drawing/2014/main" xmlns="" id="{97D9C085-80F0-4D08-B62B-793F6ABD8B2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16" name="Заголовок 2"/>
          <p:cNvSpPr>
            <a:spLocks noGrp="1"/>
          </p:cNvSpPr>
          <p:nvPr>
            <p:ph type="title" hasCustomPrompt="1"/>
          </p:nvPr>
        </p:nvSpPr>
        <p:spPr>
          <a:xfrm>
            <a:off x="342704" y="383723"/>
            <a:ext cx="5927467" cy="1910443"/>
          </a:xfrm>
        </p:spPr>
        <p:txBody>
          <a:bodyPr>
            <a:normAutofit/>
          </a:bodyPr>
          <a:lstStyle>
            <a:lvl1pPr>
              <a:lnSpc>
                <a:spcPts val="6600"/>
              </a:lnSpc>
              <a:defRPr sz="6600" b="0">
                <a:solidFill>
                  <a:schemeClr val="bg1"/>
                </a:solidFill>
              </a:defRPr>
            </a:lvl1pPr>
          </a:lstStyle>
          <a:p>
            <a:r>
              <a:rPr lang="ru-RU" dirty="0"/>
              <a:t>Спасибо </a:t>
            </a:r>
            <a:br>
              <a:rPr lang="ru-RU" dirty="0"/>
            </a:br>
            <a:r>
              <a:rPr lang="ru-RU" dirty="0"/>
              <a:t>за внимание</a:t>
            </a:r>
          </a:p>
        </p:txBody>
      </p:sp>
      <p:sp>
        <p:nvSpPr>
          <p:cNvPr id="8" name="Дата 3"/>
          <p:cNvSpPr>
            <a:spLocks noGrp="1"/>
          </p:cNvSpPr>
          <p:nvPr>
            <p:ph type="dt" sz="half" idx="10"/>
          </p:nvPr>
        </p:nvSpPr>
        <p:spPr>
          <a:xfrm>
            <a:off x="339880" y="5685743"/>
            <a:ext cx="2026781" cy="365125"/>
          </a:xfrm>
          <a:prstGeom prst="rect">
            <a:avLst/>
          </a:prstGeom>
        </p:spPr>
        <p:txBody>
          <a:bodyPr/>
          <a:lstStyle>
            <a:lvl1pPr>
              <a:defRPr sz="1600">
                <a:solidFill>
                  <a:schemeClr val="bg1"/>
                </a:solidFill>
              </a:defRPr>
            </a:lvl1pPr>
          </a:lstStyle>
          <a:p>
            <a:fld id="{CFB677EA-F93F-4CCA-801F-884D64C3B84C}" type="datetime1">
              <a:rPr lang="ru-RU" smtClean="0"/>
              <a:pPr/>
              <a:t>26.04.2022</a:t>
            </a:fld>
            <a:endParaRPr lang="ru-RU" dirty="0"/>
          </a:p>
        </p:txBody>
      </p:sp>
      <p:sp>
        <p:nvSpPr>
          <p:cNvPr id="7" name="TextBox 6"/>
          <p:cNvSpPr txBox="1"/>
          <p:nvPr userDrawn="1"/>
        </p:nvSpPr>
        <p:spPr>
          <a:xfrm>
            <a:off x="333827" y="6172705"/>
            <a:ext cx="2355132" cy="338554"/>
          </a:xfrm>
          <a:prstGeom prst="rect">
            <a:avLst/>
          </a:prstGeom>
          <a:noFill/>
        </p:spPr>
        <p:txBody>
          <a:bodyPr wrap="none" rtlCol="0">
            <a:spAutoFit/>
          </a:bodyPr>
          <a:lstStyle/>
          <a:p>
            <a:pPr lvl="0"/>
            <a:r>
              <a:rPr lang="en-US" sz="1600" dirty="0">
                <a:solidFill>
                  <a:schemeClr val="bg1"/>
                </a:solidFill>
              </a:rPr>
              <a:t>Positive Technologies</a:t>
            </a:r>
            <a:endParaRPr lang="ru-RU" sz="1600" dirty="0">
              <a:solidFill>
                <a:schemeClr val="bg1"/>
              </a:solidFill>
            </a:endParaRPr>
          </a:p>
        </p:txBody>
      </p:sp>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594457152"/>
      </p:ext>
    </p:extLst>
  </p:cSld>
  <p:clrMapOvr>
    <a:masterClrMapping/>
  </p:clrMapOvr>
  <p:extLst mod="1">
    <p:ext uri="{DCECCB84-F9BA-43D5-87BE-67443E8EF086}">
      <p15:sldGuideLst xmlns:p15="http://schemas.microsoft.com/office/powerpoint/2012/main" xmlns="">
        <p15:guide id="1" orient="horz" pos="68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Обложка 3">
    <p:spTree>
      <p:nvGrpSpPr>
        <p:cNvPr id="1" name=""/>
        <p:cNvGrpSpPr/>
        <p:nvPr/>
      </p:nvGrpSpPr>
      <p:grpSpPr>
        <a:xfrm>
          <a:off x="0" y="0"/>
          <a:ext cx="0" cy="0"/>
          <a:chOff x="0" y="0"/>
          <a:chExt cx="0" cy="0"/>
        </a:xfrm>
      </p:grpSpPr>
      <p:sp>
        <p:nvSpPr>
          <p:cNvPr id="6" name="Прямоугольник 5">
            <a:extLst>
              <a:ext uri="{FF2B5EF4-FFF2-40B4-BE49-F238E27FC236}">
                <a16:creationId xmlns:a16="http://schemas.microsoft.com/office/drawing/2014/main" xmlns="" id="{1444FE31-5399-4C4F-B22C-500FB872C6E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7" name="Рисунок 6">
            <a:extLst>
              <a:ext uri="{FF2B5EF4-FFF2-40B4-BE49-F238E27FC236}">
                <a16:creationId xmlns:a16="http://schemas.microsoft.com/office/drawing/2014/main" xmlns="" id="{49064771-C72D-4166-955D-44D7161202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6642" t="32411"/>
          <a:stretch/>
        </p:blipFill>
        <p:spPr>
          <a:xfrm flipH="1">
            <a:off x="4386802" y="0"/>
            <a:ext cx="7805199" cy="6858000"/>
          </a:xfrm>
          <a:prstGeom prst="rect">
            <a:avLst/>
          </a:prstGeom>
        </p:spPr>
      </p:pic>
      <p:sp>
        <p:nvSpPr>
          <p:cNvPr id="8" name="Текст 2">
            <a:extLst>
              <a:ext uri="{FF2B5EF4-FFF2-40B4-BE49-F238E27FC236}">
                <a16:creationId xmlns:a16="http://schemas.microsoft.com/office/drawing/2014/main" xmlns="" id="{BB7D6603-5FDC-4872-9FEC-8B5E8B7AF762}"/>
              </a:ext>
            </a:extLst>
          </p:cNvPr>
          <p:cNvSpPr>
            <a:spLocks noGrp="1"/>
          </p:cNvSpPr>
          <p:nvPr>
            <p:ph type="body" idx="1"/>
          </p:nvPr>
        </p:nvSpPr>
        <p:spPr>
          <a:xfrm>
            <a:off x="338035" y="2124831"/>
            <a:ext cx="5913664" cy="3841750"/>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9" name="Заголовок 2">
            <a:extLst>
              <a:ext uri="{FF2B5EF4-FFF2-40B4-BE49-F238E27FC236}">
                <a16:creationId xmlns:a16="http://schemas.microsoft.com/office/drawing/2014/main" xmlns="" id="{450C0215-BC11-413A-B3A0-DCA3F6BCB35C}"/>
              </a:ext>
            </a:extLst>
          </p:cNvPr>
          <p:cNvSpPr>
            <a:spLocks noGrp="1"/>
          </p:cNvSpPr>
          <p:nvPr>
            <p:ph type="title" hasCustomPrompt="1"/>
          </p:nvPr>
        </p:nvSpPr>
        <p:spPr>
          <a:xfrm>
            <a:off x="342704" y="383723"/>
            <a:ext cx="5927467" cy="1910443"/>
          </a:xfrm>
        </p:spPr>
        <p:txBody>
          <a:bodyPr>
            <a:normAutofit/>
          </a:bodyPr>
          <a:lstStyle>
            <a:lvl1pPr>
              <a:lnSpc>
                <a:spcPts val="6600"/>
              </a:lnSpc>
              <a:defRPr sz="6600" b="0"/>
            </a:lvl1pPr>
          </a:lstStyle>
          <a:p>
            <a:r>
              <a:rPr lang="ru-RU" dirty="0"/>
              <a:t>Заголовок</a:t>
            </a:r>
            <a:br>
              <a:rPr lang="ru-RU" dirty="0"/>
            </a:br>
            <a:r>
              <a:rPr lang="ru-RU" dirty="0"/>
              <a:t>в две строки</a:t>
            </a:r>
          </a:p>
        </p:txBody>
      </p:sp>
      <p:sp>
        <p:nvSpPr>
          <p:cNvPr id="10" name="TextBox 9">
            <a:extLst>
              <a:ext uri="{FF2B5EF4-FFF2-40B4-BE49-F238E27FC236}">
                <a16:creationId xmlns:a16="http://schemas.microsoft.com/office/drawing/2014/main" xmlns="" id="{D600CB3D-3332-4686-956C-3B7050E6998D}"/>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11" name="TextBox 10">
            <a:extLst>
              <a:ext uri="{FF2B5EF4-FFF2-40B4-BE49-F238E27FC236}">
                <a16:creationId xmlns:a16="http://schemas.microsoft.com/office/drawing/2014/main" xmlns="" id="{80883E4C-6F7F-4E67-A2DB-3250950E907F}"/>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pic>
        <p:nvPicPr>
          <p:cNvPr id="12" name="Рисунок 11">
            <a:extLst>
              <a:ext uri="{FF2B5EF4-FFF2-40B4-BE49-F238E27FC236}">
                <a16:creationId xmlns:a16="http://schemas.microsoft.com/office/drawing/2014/main" xmlns="" id="{F0EA3881-3E2B-49A7-AB08-03237B08ECE9}"/>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Tree>
    <p:extLst>
      <p:ext uri="{BB962C8B-B14F-4D97-AF65-F5344CB8AC3E}">
        <p14:creationId xmlns:p14="http://schemas.microsoft.com/office/powerpoint/2010/main" val="3296376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Обложка 4">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xmlns="" id="{AE69E785-AF58-489B-A163-117FC16A85E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harpenSoften amount="25000"/>
                    </a14:imgEffect>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Заголовок 1">
            <a:extLst>
              <a:ext uri="{FF2B5EF4-FFF2-40B4-BE49-F238E27FC236}">
                <a16:creationId xmlns:a16="http://schemas.microsoft.com/office/drawing/2014/main" xmlns="" id="{FC30DAE9-F946-4DB4-9C12-948ECF5A2CFC}"/>
              </a:ext>
            </a:extLst>
          </p:cNvPr>
          <p:cNvSpPr>
            <a:spLocks noGrp="1"/>
          </p:cNvSpPr>
          <p:nvPr>
            <p:ph type="ctrTitle"/>
          </p:nvPr>
        </p:nvSpPr>
        <p:spPr>
          <a:xfrm>
            <a:off x="338036" y="351064"/>
            <a:ext cx="5464629" cy="5598885"/>
          </a:xfrm>
        </p:spPr>
        <p:txBody>
          <a:bodyPr anchor="t">
            <a:normAutofit/>
          </a:bodyPr>
          <a:lstStyle>
            <a:lvl1pPr algn="l">
              <a:defRPr sz="4400" b="0"/>
            </a:lvl1pPr>
          </a:lstStyle>
          <a:p>
            <a:r>
              <a:rPr lang="ru-RU" dirty="0"/>
              <a:t>Образец заголовка</a:t>
            </a:r>
          </a:p>
        </p:txBody>
      </p:sp>
      <p:pic>
        <p:nvPicPr>
          <p:cNvPr id="6" name="Рисунок 5">
            <a:extLst>
              <a:ext uri="{FF2B5EF4-FFF2-40B4-BE49-F238E27FC236}">
                <a16:creationId xmlns:a16="http://schemas.microsoft.com/office/drawing/2014/main" xmlns="" id="{0D9F0090-2EE5-43E0-A18A-CAB46F3BA189}"/>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7" name="Текст 13">
            <a:extLst>
              <a:ext uri="{FF2B5EF4-FFF2-40B4-BE49-F238E27FC236}">
                <a16:creationId xmlns:a16="http://schemas.microsoft.com/office/drawing/2014/main" xmlns="" id="{4924B48F-BE98-4A97-B53B-128B63519F21}"/>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lvl1pPr>
          </a:lstStyle>
          <a:p>
            <a:pPr lvl="0"/>
            <a:r>
              <a:rPr lang="ru-RU" sz="1600" dirty="0"/>
              <a:t>Имя Фамилия</a:t>
            </a:r>
          </a:p>
        </p:txBody>
      </p:sp>
      <p:sp>
        <p:nvSpPr>
          <p:cNvPr id="8" name="TextBox 7">
            <a:extLst>
              <a:ext uri="{FF2B5EF4-FFF2-40B4-BE49-F238E27FC236}">
                <a16:creationId xmlns:a16="http://schemas.microsoft.com/office/drawing/2014/main" xmlns="" id="{3E2953F5-DAA6-4FEF-B2FA-1A2BBBA7401C}"/>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849361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Обложка 5">
    <p:spTree>
      <p:nvGrpSpPr>
        <p:cNvPr id="1" name=""/>
        <p:cNvGrpSpPr/>
        <p:nvPr/>
      </p:nvGrpSpPr>
      <p:grpSpPr>
        <a:xfrm>
          <a:off x="0" y="0"/>
          <a:ext cx="0" cy="0"/>
          <a:chOff x="0" y="0"/>
          <a:chExt cx="0" cy="0"/>
        </a:xfrm>
      </p:grpSpPr>
      <p:pic>
        <p:nvPicPr>
          <p:cNvPr id="12" name="Рисунок 11">
            <a:extLst>
              <a:ext uri="{FF2B5EF4-FFF2-40B4-BE49-F238E27FC236}">
                <a16:creationId xmlns:a16="http://schemas.microsoft.com/office/drawing/2014/main" xmlns="" id="{BD9C9434-8532-4BFA-8E38-5E8A8382CB9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44566" t="30107" r="6556" b="1160"/>
          <a:stretch/>
        </p:blipFill>
        <p:spPr>
          <a:xfrm>
            <a:off x="0" y="0"/>
            <a:ext cx="12192000" cy="6858000"/>
          </a:xfrm>
          <a:prstGeom prst="rect">
            <a:avLst/>
          </a:prstGeom>
        </p:spPr>
      </p:pic>
      <p:sp>
        <p:nvSpPr>
          <p:cNvPr id="7" name="Заголовок 1">
            <a:extLst>
              <a:ext uri="{FF2B5EF4-FFF2-40B4-BE49-F238E27FC236}">
                <a16:creationId xmlns:a16="http://schemas.microsoft.com/office/drawing/2014/main" xmlns="" id="{2AC2355D-62AC-4D0E-8C75-F127970ED60C}"/>
              </a:ext>
            </a:extLst>
          </p:cNvPr>
          <p:cNvSpPr>
            <a:spLocks noGrp="1"/>
          </p:cNvSpPr>
          <p:nvPr>
            <p:ph type="ctrTitle"/>
          </p:nvPr>
        </p:nvSpPr>
        <p:spPr>
          <a:xfrm>
            <a:off x="338036" y="351064"/>
            <a:ext cx="5464629" cy="5598885"/>
          </a:xfrm>
        </p:spPr>
        <p:txBody>
          <a:bodyPr anchor="t">
            <a:normAutofit/>
          </a:bodyPr>
          <a:lstStyle>
            <a:lvl1pPr algn="l">
              <a:defRPr sz="4400" b="0">
                <a:solidFill>
                  <a:schemeClr val="bg1"/>
                </a:solidFill>
              </a:defRPr>
            </a:lvl1pPr>
          </a:lstStyle>
          <a:p>
            <a:r>
              <a:rPr lang="ru-RU" dirty="0"/>
              <a:t>Образец заголовка</a:t>
            </a:r>
          </a:p>
        </p:txBody>
      </p:sp>
      <p:pic>
        <p:nvPicPr>
          <p:cNvPr id="8" name="Рисунок 7">
            <a:extLst>
              <a:ext uri="{FF2B5EF4-FFF2-40B4-BE49-F238E27FC236}">
                <a16:creationId xmlns:a16="http://schemas.microsoft.com/office/drawing/2014/main" xmlns="" id="{1B1A4E91-733D-4867-82DE-BC0DAA2DFDD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Текст 13">
            <a:extLst>
              <a:ext uri="{FF2B5EF4-FFF2-40B4-BE49-F238E27FC236}">
                <a16:creationId xmlns:a16="http://schemas.microsoft.com/office/drawing/2014/main" xmlns="" id="{C4F3AFA2-E965-49DD-AF0F-63547C5982F9}"/>
              </a:ext>
            </a:extLst>
          </p:cNvPr>
          <p:cNvSpPr>
            <a:spLocks noGrp="1"/>
          </p:cNvSpPr>
          <p:nvPr>
            <p:ph type="body" sz="quarter" idx="10" hasCustomPrompt="1"/>
          </p:nvPr>
        </p:nvSpPr>
        <p:spPr>
          <a:xfrm>
            <a:off x="333647" y="6168552"/>
            <a:ext cx="2426381" cy="481013"/>
          </a:xfrm>
        </p:spPr>
        <p:txBody>
          <a:bodyPr>
            <a:normAutofit/>
          </a:bodyPr>
          <a:lstStyle>
            <a:lvl1pPr marL="0" indent="0">
              <a:buFont typeface="Arial" panose="020B0604020202020204" pitchFamily="34" charset="0"/>
              <a:buNone/>
              <a:defRPr sz="1800">
                <a:solidFill>
                  <a:schemeClr val="bg1"/>
                </a:solidFill>
              </a:defRPr>
            </a:lvl1pPr>
          </a:lstStyle>
          <a:p>
            <a:pPr lvl="0"/>
            <a:r>
              <a:rPr lang="ru-RU" sz="1600" dirty="0"/>
              <a:t>Имя Фамилия</a:t>
            </a:r>
          </a:p>
        </p:txBody>
      </p:sp>
      <p:sp>
        <p:nvSpPr>
          <p:cNvPr id="10" name="TextBox 9">
            <a:extLst>
              <a:ext uri="{FF2B5EF4-FFF2-40B4-BE49-F238E27FC236}">
                <a16:creationId xmlns:a16="http://schemas.microsoft.com/office/drawing/2014/main" xmlns="" id="{175B2D60-B868-4596-B525-8D54E3939679}"/>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1290731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p:bg>
      <p:bgPr>
        <a:solidFill>
          <a:schemeClr val="tx2"/>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6" name="Заголовок 2"/>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
        <p:nvSpPr>
          <p:cNvPr id="17" name="TextBox 16"/>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pic>
        <p:nvPicPr>
          <p:cNvPr id="6" name="Рисунок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292341" y="441325"/>
            <a:ext cx="456747" cy="456746"/>
          </a:xfrm>
          <a:prstGeom prst="rect">
            <a:avLst/>
          </a:prstGeom>
        </p:spPr>
      </p:pic>
      <p:sp>
        <p:nvSpPr>
          <p:cNvPr id="9" name="TextBox 8"/>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Tree>
    <p:extLst>
      <p:ext uri="{BB962C8B-B14F-4D97-AF65-F5344CB8AC3E}">
        <p14:creationId xmlns:p14="http://schemas.microsoft.com/office/powerpoint/2010/main" val="310195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Раздел презентации 2">
    <p:spTree>
      <p:nvGrpSpPr>
        <p:cNvPr id="1" name=""/>
        <p:cNvGrpSpPr/>
        <p:nvPr/>
      </p:nvGrpSpPr>
      <p:grpSpPr>
        <a:xfrm>
          <a:off x="0" y="0"/>
          <a:ext cx="0" cy="0"/>
          <a:chOff x="0" y="0"/>
          <a:chExt cx="0" cy="0"/>
        </a:xfrm>
      </p:grpSpPr>
      <p:sp>
        <p:nvSpPr>
          <p:cNvPr id="10" name="Прямоугольник 9">
            <a:extLst>
              <a:ext uri="{FF2B5EF4-FFF2-40B4-BE49-F238E27FC236}">
                <a16:creationId xmlns:a16="http://schemas.microsoft.com/office/drawing/2014/main" xmlns="" id="{217F614F-BD90-45E2-805B-9AEEDEA58599}"/>
              </a:ext>
            </a:extLst>
          </p:cNvPr>
          <p:cNvSpPr/>
          <p:nvPr userDrawn="1"/>
        </p:nvSpPr>
        <p:spPr>
          <a:xfrm>
            <a:off x="0" y="0"/>
            <a:ext cx="12192000" cy="6858000"/>
          </a:xfrm>
          <a:prstGeom prst="rect">
            <a:avLst/>
          </a:prstGeom>
          <a:solidFill>
            <a:srgbClr val="BCCB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00"/>
          </a:p>
        </p:txBody>
      </p:sp>
      <p:pic>
        <p:nvPicPr>
          <p:cNvPr id="4" name="Рисунок 3">
            <a:extLst>
              <a:ext uri="{FF2B5EF4-FFF2-40B4-BE49-F238E27FC236}">
                <a16:creationId xmlns:a16="http://schemas.microsoft.com/office/drawing/2014/main" xmlns="" id="{673D4E3C-382C-480E-ABBB-5CA7FF95876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5748" y="1493450"/>
            <a:ext cx="10988351" cy="5224317"/>
          </a:xfrm>
          <a:prstGeom prst="rect">
            <a:avLst/>
          </a:prstGeom>
        </p:spPr>
      </p:pic>
      <p:sp>
        <p:nvSpPr>
          <p:cNvPr id="5" name="Текст 2">
            <a:extLst>
              <a:ext uri="{FF2B5EF4-FFF2-40B4-BE49-F238E27FC236}">
                <a16:creationId xmlns:a16="http://schemas.microsoft.com/office/drawing/2014/main" xmlns="" id="{3CD4F864-0605-440B-8433-54828F58B1D9}"/>
              </a:ext>
            </a:extLst>
          </p:cNvPr>
          <p:cNvSpPr>
            <a:spLocks noGrp="1"/>
          </p:cNvSpPr>
          <p:nvPr>
            <p:ph type="body" idx="1"/>
          </p:nvPr>
        </p:nvSpPr>
        <p:spPr>
          <a:xfrm>
            <a:off x="2671715" y="2647494"/>
            <a:ext cx="9189133" cy="3327399"/>
          </a:xfrm>
        </p:spPr>
        <p:txBody>
          <a:bodyPr>
            <a:normAutofit/>
          </a:bodyPr>
          <a:lstStyle>
            <a:lvl1pPr marL="0" indent="0">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7" name="TextBox 6">
            <a:extLst>
              <a:ext uri="{FF2B5EF4-FFF2-40B4-BE49-F238E27FC236}">
                <a16:creationId xmlns:a16="http://schemas.microsoft.com/office/drawing/2014/main" xmlns="" id="{17A0EB4C-5C63-43D0-9808-C015EFD60A86}"/>
              </a:ext>
            </a:extLst>
          </p:cNvPr>
          <p:cNvSpPr txBox="1"/>
          <p:nvPr userDrawn="1"/>
        </p:nvSpPr>
        <p:spPr>
          <a:xfrm>
            <a:off x="333827" y="6172705"/>
            <a:ext cx="2355132" cy="338554"/>
          </a:xfrm>
          <a:prstGeom prst="rect">
            <a:avLst/>
          </a:prstGeom>
          <a:noFill/>
        </p:spPr>
        <p:txBody>
          <a:bodyPr wrap="none" rtlCol="0">
            <a:spAutoFit/>
          </a:bodyPr>
          <a:lstStyle/>
          <a:p>
            <a:pPr lvl="0"/>
            <a:r>
              <a:rPr lang="en-US" sz="1600" dirty="0"/>
              <a:t>Positive Technologies</a:t>
            </a:r>
            <a:endParaRPr lang="ru-RU" sz="1600" dirty="0"/>
          </a:p>
        </p:txBody>
      </p:sp>
      <p:sp>
        <p:nvSpPr>
          <p:cNvPr id="9" name="TextBox 8">
            <a:extLst>
              <a:ext uri="{FF2B5EF4-FFF2-40B4-BE49-F238E27FC236}">
                <a16:creationId xmlns:a16="http://schemas.microsoft.com/office/drawing/2014/main" xmlns="" id="{263D1433-85E0-46FB-8763-62E0FF041802}"/>
              </a:ext>
            </a:extLst>
          </p:cNvPr>
          <p:cNvSpPr txBox="1"/>
          <p:nvPr userDrawn="1"/>
        </p:nvSpPr>
        <p:spPr>
          <a:xfrm>
            <a:off x="9968682" y="6173628"/>
            <a:ext cx="1896673" cy="338554"/>
          </a:xfrm>
          <a:prstGeom prst="rect">
            <a:avLst/>
          </a:prstGeom>
          <a:noFill/>
        </p:spPr>
        <p:txBody>
          <a:bodyPr wrap="none" rtlCol="0">
            <a:spAutoFit/>
          </a:bodyPr>
          <a:lstStyle/>
          <a:p>
            <a:pPr algn="r"/>
            <a:r>
              <a:rPr lang="en-US" sz="1600" b="1" dirty="0">
                <a:solidFill>
                  <a:schemeClr val="accent1"/>
                </a:solidFill>
              </a:rPr>
              <a:t>ptsecurity.com</a:t>
            </a:r>
            <a:endParaRPr lang="ru-RU" sz="1600" b="1" dirty="0">
              <a:solidFill>
                <a:schemeClr val="accent1"/>
              </a:solidFill>
            </a:endParaRPr>
          </a:p>
        </p:txBody>
      </p:sp>
      <p:sp>
        <p:nvSpPr>
          <p:cNvPr id="11" name="Заголовок 2">
            <a:extLst>
              <a:ext uri="{FF2B5EF4-FFF2-40B4-BE49-F238E27FC236}">
                <a16:creationId xmlns:a16="http://schemas.microsoft.com/office/drawing/2014/main" xmlns="" id="{A16859D7-35EA-4BA7-BB22-7BA87DE0802B}"/>
              </a:ext>
            </a:extLst>
          </p:cNvPr>
          <p:cNvSpPr>
            <a:spLocks noGrp="1"/>
          </p:cNvSpPr>
          <p:nvPr>
            <p:ph type="title" hasCustomPrompt="1"/>
          </p:nvPr>
        </p:nvSpPr>
        <p:spPr>
          <a:xfrm>
            <a:off x="2640266" y="898072"/>
            <a:ext cx="9220583" cy="1724480"/>
          </a:xfrm>
        </p:spPr>
        <p:txBody>
          <a:bodyPr>
            <a:normAutofit/>
          </a:bodyPr>
          <a:lstStyle>
            <a:lvl1pPr>
              <a:lnSpc>
                <a:spcPts val="6600"/>
              </a:lnSpc>
              <a:defRPr sz="6600" b="0"/>
            </a:lvl1pPr>
          </a:lstStyle>
          <a:p>
            <a:r>
              <a:rPr lang="ru-RU" dirty="0"/>
              <a:t>Раздел</a:t>
            </a:r>
            <a:br>
              <a:rPr lang="ru-RU" dirty="0"/>
            </a:br>
            <a:r>
              <a:rPr lang="ru-RU" dirty="0"/>
              <a:t>презентации</a:t>
            </a:r>
          </a:p>
        </p:txBody>
      </p:sp>
    </p:spTree>
    <p:extLst>
      <p:ext uri="{BB962C8B-B14F-4D97-AF65-F5344CB8AC3E}">
        <p14:creationId xmlns:p14="http://schemas.microsoft.com/office/powerpoint/2010/main" val="3617613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равнение">
    <p:spTree>
      <p:nvGrpSpPr>
        <p:cNvPr id="1" name=""/>
        <p:cNvGrpSpPr/>
        <p:nvPr/>
      </p:nvGrpSpPr>
      <p:grpSpPr>
        <a:xfrm>
          <a:off x="0" y="0"/>
          <a:ext cx="0" cy="0"/>
          <a:chOff x="0" y="0"/>
          <a:chExt cx="0" cy="0"/>
        </a:xfrm>
      </p:grpSpPr>
      <p:sp>
        <p:nvSpPr>
          <p:cNvPr id="9" name="Номер слайда 8"/>
          <p:cNvSpPr>
            <a:spLocks noGrp="1"/>
          </p:cNvSpPr>
          <p:nvPr>
            <p:ph type="sldNum" sz="quarter" idx="12"/>
          </p:nvPr>
        </p:nvSpPr>
        <p:spPr/>
        <p:txBody>
          <a:bodyPr/>
          <a:lstStyle/>
          <a:p>
            <a:fld id="{3B5CA0C3-2E3F-4C16-8F43-1643E3AA67E7}" type="slidenum">
              <a:rPr lang="ru-RU" smtClean="0"/>
              <a:t>‹#›</a:t>
            </a:fld>
            <a:endParaRPr lang="ru-RU" dirty="0"/>
          </a:p>
        </p:txBody>
      </p:sp>
      <p:sp>
        <p:nvSpPr>
          <p:cNvPr id="10"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13" name="Рисунок 1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14" name="Заголовок 1"/>
          <p:cNvSpPr>
            <a:spLocks noGrp="1"/>
          </p:cNvSpPr>
          <p:nvPr>
            <p:ph type="title"/>
          </p:nvPr>
        </p:nvSpPr>
        <p:spPr>
          <a:xfrm>
            <a:off x="2681832"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5" name="Текст 3"/>
          <p:cNvSpPr>
            <a:spLocks noGrp="1"/>
          </p:cNvSpPr>
          <p:nvPr>
            <p:ph type="body" sz="half" idx="14"/>
          </p:nvPr>
        </p:nvSpPr>
        <p:spPr>
          <a:xfrm>
            <a:off x="2682942" y="2605536"/>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6" name="Текст 3"/>
          <p:cNvSpPr>
            <a:spLocks noGrp="1"/>
          </p:cNvSpPr>
          <p:nvPr>
            <p:ph type="body" sz="half" idx="16" hasCustomPrompt="1"/>
          </p:nvPr>
        </p:nvSpPr>
        <p:spPr>
          <a:xfrm>
            <a:off x="2681831" y="2111390"/>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7" name="Текст 3"/>
          <p:cNvSpPr>
            <a:spLocks noGrp="1"/>
          </p:cNvSpPr>
          <p:nvPr>
            <p:ph type="body" sz="half" idx="17"/>
          </p:nvPr>
        </p:nvSpPr>
        <p:spPr>
          <a:xfrm>
            <a:off x="5022917"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18" name="Текст 3"/>
          <p:cNvSpPr>
            <a:spLocks noGrp="1"/>
          </p:cNvSpPr>
          <p:nvPr>
            <p:ph type="body" sz="half" idx="18" hasCustomPrompt="1"/>
          </p:nvPr>
        </p:nvSpPr>
        <p:spPr>
          <a:xfrm>
            <a:off x="5021807"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19" name="Текст 3"/>
          <p:cNvSpPr>
            <a:spLocks noGrp="1"/>
          </p:cNvSpPr>
          <p:nvPr>
            <p:ph type="body" sz="half" idx="19"/>
          </p:nvPr>
        </p:nvSpPr>
        <p:spPr>
          <a:xfrm>
            <a:off x="7362891" y="2603267"/>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0" name="Текст 3"/>
          <p:cNvSpPr>
            <a:spLocks noGrp="1"/>
          </p:cNvSpPr>
          <p:nvPr>
            <p:ph type="body" sz="half" idx="20" hasCustomPrompt="1"/>
          </p:nvPr>
        </p:nvSpPr>
        <p:spPr>
          <a:xfrm>
            <a:off x="7361782" y="2109121"/>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1" name="Текст 3"/>
          <p:cNvSpPr>
            <a:spLocks noGrp="1"/>
          </p:cNvSpPr>
          <p:nvPr>
            <p:ph type="body" sz="half" idx="21"/>
          </p:nvPr>
        </p:nvSpPr>
        <p:spPr>
          <a:xfrm>
            <a:off x="2681833" y="4639199"/>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2" name="Текст 3"/>
          <p:cNvSpPr>
            <a:spLocks noGrp="1"/>
          </p:cNvSpPr>
          <p:nvPr>
            <p:ph type="body" sz="half" idx="22" hasCustomPrompt="1"/>
          </p:nvPr>
        </p:nvSpPr>
        <p:spPr>
          <a:xfrm>
            <a:off x="2680724" y="4145053"/>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3" name="Текст 3"/>
          <p:cNvSpPr>
            <a:spLocks noGrp="1"/>
          </p:cNvSpPr>
          <p:nvPr>
            <p:ph type="body" sz="half" idx="23"/>
          </p:nvPr>
        </p:nvSpPr>
        <p:spPr>
          <a:xfrm>
            <a:off x="5021807"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4" name="Текст 3"/>
          <p:cNvSpPr>
            <a:spLocks noGrp="1"/>
          </p:cNvSpPr>
          <p:nvPr>
            <p:ph type="body" sz="half" idx="24" hasCustomPrompt="1"/>
          </p:nvPr>
        </p:nvSpPr>
        <p:spPr>
          <a:xfrm>
            <a:off x="5020698"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5" name="Текст 3"/>
          <p:cNvSpPr>
            <a:spLocks noGrp="1"/>
          </p:cNvSpPr>
          <p:nvPr>
            <p:ph type="body" sz="half" idx="25"/>
          </p:nvPr>
        </p:nvSpPr>
        <p:spPr>
          <a:xfrm>
            <a:off x="7361783" y="4636930"/>
            <a:ext cx="2441511" cy="1076561"/>
          </a:xfrm>
        </p:spPr>
        <p:txBody>
          <a:bodyPr>
            <a:normAutofit/>
          </a:bodyPr>
          <a:lstStyle>
            <a:lvl1pPr marL="0" indent="0">
              <a:buFont typeface="Wingdings" panose="05000000000000000000" pitchFamily="2" charset="2"/>
              <a:buNone/>
              <a:defRPr sz="14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sp>
        <p:nvSpPr>
          <p:cNvPr id="26" name="Текст 3"/>
          <p:cNvSpPr>
            <a:spLocks noGrp="1"/>
          </p:cNvSpPr>
          <p:nvPr>
            <p:ph type="body" sz="half" idx="26" hasCustomPrompt="1"/>
          </p:nvPr>
        </p:nvSpPr>
        <p:spPr>
          <a:xfrm>
            <a:off x="7360674" y="4142784"/>
            <a:ext cx="2442129" cy="693580"/>
          </a:xfrm>
        </p:spPr>
        <p:txBody>
          <a:bodyPr>
            <a:noAutofit/>
          </a:bodyPr>
          <a:lstStyle>
            <a:lvl1pPr marL="0" indent="0">
              <a:buFont typeface="Wingdings" panose="05000000000000000000" pitchFamily="2" charset="2"/>
              <a:buNone/>
              <a:defRPr sz="2800" b="1">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Название</a:t>
            </a:r>
          </a:p>
        </p:txBody>
      </p:sp>
      <p:sp>
        <p:nvSpPr>
          <p:cNvPr id="27" name="TextBox 26"/>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29" name="TextBox 28"/>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32561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B5CA0C3-2E3F-4C16-8F43-1643E3AA67E7}" type="slidenum">
              <a:rPr lang="ru-RU" smtClean="0"/>
              <a:t>‹#›</a:t>
            </a:fld>
            <a:endParaRPr lang="ru-RU"/>
          </a:p>
        </p:txBody>
      </p:sp>
      <p:sp>
        <p:nvSpPr>
          <p:cNvPr id="6" name="Текст 12"/>
          <p:cNvSpPr>
            <a:spLocks noGrp="1"/>
          </p:cNvSpPr>
          <p:nvPr>
            <p:ph type="body" sz="quarter" idx="15" hasCustomPrompt="1"/>
          </p:nvPr>
        </p:nvSpPr>
        <p:spPr>
          <a:xfrm>
            <a:off x="356685" y="334530"/>
            <a:ext cx="9447715" cy="365125"/>
          </a:xfrm>
        </p:spPr>
        <p:txBody>
          <a:bodyPr anchor="ctr">
            <a:noAutofit/>
          </a:bodyPr>
          <a:lstStyle>
            <a:lvl1pPr marL="0" indent="0">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ru-RU" dirty="0"/>
              <a:t>Название презентации</a:t>
            </a:r>
          </a:p>
        </p:txBody>
      </p:sp>
      <p:pic>
        <p:nvPicPr>
          <p:cNvPr id="7" name="Рисунок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1417477" y="441325"/>
            <a:ext cx="331615" cy="331614"/>
          </a:xfrm>
          <a:prstGeom prst="rect">
            <a:avLst/>
          </a:prstGeom>
        </p:spPr>
      </p:pic>
      <p:sp>
        <p:nvSpPr>
          <p:cNvPr id="8" name="Заголовок 1"/>
          <p:cNvSpPr>
            <a:spLocks noGrp="1"/>
          </p:cNvSpPr>
          <p:nvPr>
            <p:ph type="title"/>
          </p:nvPr>
        </p:nvSpPr>
        <p:spPr>
          <a:xfrm>
            <a:off x="2681829" y="1071840"/>
            <a:ext cx="9067259" cy="1097927"/>
          </a:xfrm>
        </p:spPr>
        <p:txBody>
          <a:bodyPr anchor="t">
            <a:normAutofit/>
          </a:bodyPr>
          <a:lstStyle>
            <a:lvl1pPr>
              <a:lnSpc>
                <a:spcPts val="4800"/>
              </a:lnSpc>
              <a:defRPr sz="4400"/>
            </a:lvl1pPr>
          </a:lstStyle>
          <a:p>
            <a:r>
              <a:rPr lang="ru-RU" dirty="0"/>
              <a:t>Образец заголовка</a:t>
            </a:r>
          </a:p>
        </p:txBody>
      </p:sp>
      <p:sp>
        <p:nvSpPr>
          <p:cNvPr id="10" name="TextBox 9"/>
          <p:cNvSpPr txBox="1"/>
          <p:nvPr userDrawn="1"/>
        </p:nvSpPr>
        <p:spPr>
          <a:xfrm>
            <a:off x="333825" y="6197648"/>
            <a:ext cx="1809278" cy="276999"/>
          </a:xfrm>
          <a:prstGeom prst="rect">
            <a:avLst/>
          </a:prstGeom>
          <a:noFill/>
        </p:spPr>
        <p:txBody>
          <a:bodyPr wrap="none" rtlCol="0">
            <a:spAutoFit/>
          </a:bodyPr>
          <a:lstStyle/>
          <a:p>
            <a:pPr lvl="0"/>
            <a:r>
              <a:rPr lang="en-US" sz="1200" dirty="0"/>
              <a:t>Positive Technologies</a:t>
            </a:r>
            <a:endParaRPr lang="ru-RU" sz="1200" dirty="0"/>
          </a:p>
        </p:txBody>
      </p:sp>
      <p:sp>
        <p:nvSpPr>
          <p:cNvPr id="13" name="TextBox 12"/>
          <p:cNvSpPr txBox="1"/>
          <p:nvPr userDrawn="1"/>
        </p:nvSpPr>
        <p:spPr>
          <a:xfrm>
            <a:off x="2681830" y="6191078"/>
            <a:ext cx="1314142" cy="276999"/>
          </a:xfrm>
          <a:prstGeom prst="rect">
            <a:avLst/>
          </a:prstGeom>
          <a:noFill/>
        </p:spPr>
        <p:txBody>
          <a:bodyPr wrap="none" rtlCol="0">
            <a:spAutoFit/>
          </a:bodyPr>
          <a:lstStyle/>
          <a:p>
            <a:r>
              <a:rPr lang="en-US" sz="1200" dirty="0"/>
              <a:t>ptsecurity.com</a:t>
            </a:r>
            <a:endParaRPr lang="ru-RU" sz="1200" dirty="0"/>
          </a:p>
        </p:txBody>
      </p:sp>
    </p:spTree>
    <p:extLst>
      <p:ext uri="{BB962C8B-B14F-4D97-AF65-F5344CB8AC3E}">
        <p14:creationId xmlns:p14="http://schemas.microsoft.com/office/powerpoint/2010/main" val="4220109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2706" y="441325"/>
            <a:ext cx="10824249" cy="1325563"/>
          </a:xfrm>
          <a:prstGeom prst="rect">
            <a:avLst/>
          </a:prstGeom>
        </p:spPr>
        <p:txBody>
          <a:bodyPr vert="horz" lIns="91440" tIns="45720" rIns="91440" bIns="45720" rtlCol="0" anchor="t">
            <a:normAutofit/>
          </a:bodyPr>
          <a:lstStyle/>
          <a:p>
            <a:r>
              <a:rPr lang="ru-RU" dirty="0"/>
              <a:t>Образец заголовка</a:t>
            </a:r>
          </a:p>
        </p:txBody>
      </p:sp>
      <p:sp>
        <p:nvSpPr>
          <p:cNvPr id="3" name="Текст 2"/>
          <p:cNvSpPr>
            <a:spLocks noGrp="1"/>
          </p:cNvSpPr>
          <p:nvPr>
            <p:ph type="body" idx="1"/>
          </p:nvPr>
        </p:nvSpPr>
        <p:spPr>
          <a:xfrm>
            <a:off x="342706" y="1901828"/>
            <a:ext cx="10824249" cy="4048125"/>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6" name="Номер слайда 5"/>
          <p:cNvSpPr>
            <a:spLocks noGrp="1"/>
          </p:cNvSpPr>
          <p:nvPr>
            <p:ph type="sldNum" sz="quarter" idx="4"/>
          </p:nvPr>
        </p:nvSpPr>
        <p:spPr>
          <a:xfrm>
            <a:off x="9804400" y="6180989"/>
            <a:ext cx="2044896" cy="365125"/>
          </a:xfrm>
          <a:prstGeom prst="rect">
            <a:avLst/>
          </a:prstGeom>
        </p:spPr>
        <p:txBody>
          <a:bodyPr vert="horz" lIns="91440" tIns="45720" rIns="91440" bIns="45720" rtlCol="0" anchor="ctr"/>
          <a:lstStyle>
            <a:lvl1pPr algn="r">
              <a:defRPr sz="1200">
                <a:solidFill>
                  <a:schemeClr val="tx1"/>
                </a:solidFill>
              </a:defRPr>
            </a:lvl1pPr>
          </a:lstStyle>
          <a:p>
            <a:fld id="{3B5CA0C3-2E3F-4C16-8F43-1643E3AA67E7}" type="slidenum">
              <a:rPr lang="ru-RU" smtClean="0"/>
              <a:pPr/>
              <a:t>‹#›</a:t>
            </a:fld>
            <a:endParaRPr lang="ru-RU"/>
          </a:p>
        </p:txBody>
      </p:sp>
    </p:spTree>
    <p:extLst>
      <p:ext uri="{BB962C8B-B14F-4D97-AF65-F5344CB8AC3E}">
        <p14:creationId xmlns:p14="http://schemas.microsoft.com/office/powerpoint/2010/main" val="206022157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5" r:id="rId4"/>
    <p:sldLayoutId id="2147483676" r:id="rId5"/>
    <p:sldLayoutId id="2147483668" r:id="rId6"/>
    <p:sldLayoutId id="2147483672" r:id="rId7"/>
    <p:sldLayoutId id="2147483653" r:id="rId8"/>
    <p:sldLayoutId id="2147483654" r:id="rId9"/>
    <p:sldLayoutId id="2147483655" r:id="rId10"/>
    <p:sldLayoutId id="2147483656" r:id="rId11"/>
    <p:sldLayoutId id="2147483664" r:id="rId12"/>
    <p:sldLayoutId id="2147483657" r:id="rId13"/>
    <p:sldLayoutId id="2147483660" r:id="rId14"/>
    <p:sldLayoutId id="2147483658" r:id="rId15"/>
    <p:sldLayoutId id="2147483674" r:id="rId16"/>
    <p:sldLayoutId id="2147483673" r:id="rId17"/>
    <p:sldLayoutId id="2147483678" r:id="rId18"/>
    <p:sldLayoutId id="2147483667" r:id="rId19"/>
    <p:sldLayoutId id="2147483661" r:id="rId20"/>
    <p:sldLayoutId id="2147483662" r:id="rId21"/>
    <p:sldLayoutId id="2147483663" r:id="rId22"/>
    <p:sldLayoutId id="2147483659" r:id="rId23"/>
    <p:sldLayoutId id="2147483666" r:id="rId24"/>
    <p:sldLayoutId id="2147483677" r:id="rId25"/>
    <p:sldLayoutId id="2147483679" r:id="rId26"/>
  </p:sldLayoutIdLst>
  <p:hf hdr="0" ftr="0" dt="0"/>
  <p:txStyles>
    <p:title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p:titleStyle>
    <p:body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28"/>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28"/>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279" userDrawn="1">
          <p15:clr>
            <a:srgbClr val="F26B43"/>
          </p15:clr>
        </p15:guide>
        <p15:guide id="2" pos="3228" userDrawn="1">
          <p15:clr>
            <a:srgbClr val="F26B43"/>
          </p15:clr>
        </p15:guide>
        <p15:guide id="3" pos="4452" userDrawn="1">
          <p15:clr>
            <a:srgbClr val="F26B43"/>
          </p15:clr>
        </p15:guide>
        <p15:guide id="4" pos="2978" userDrawn="1">
          <p15:clr>
            <a:srgbClr val="F26B43"/>
          </p15:clr>
        </p15:guide>
        <p15:guide id="5" pos="1753" userDrawn="1">
          <p15:clr>
            <a:srgbClr val="F26B43"/>
          </p15:clr>
        </p15:guide>
        <p15:guide id="6" pos="1504" userDrawn="1">
          <p15:clr>
            <a:srgbClr val="F26B43"/>
          </p15:clr>
        </p15:guide>
        <p15:guide id="7" pos="7401" userDrawn="1">
          <p15:clr>
            <a:srgbClr val="F26B43"/>
          </p15:clr>
        </p15:guide>
        <p15:guide id="8" pos="6176" userDrawn="1">
          <p15:clr>
            <a:srgbClr val="F26B43"/>
          </p15:clr>
        </p15:guide>
        <p15:guide id="9" pos="5927" userDrawn="1">
          <p15:clr>
            <a:srgbClr val="F26B43"/>
          </p15:clr>
        </p15:guide>
        <p15:guide id="10" pos="4702" userDrawn="1">
          <p15:clr>
            <a:srgbClr val="F26B43"/>
          </p15:clr>
        </p15:guide>
        <p15:guide id="11" orient="horz" pos="1003" userDrawn="1">
          <p15:clr>
            <a:srgbClr val="F26B43"/>
          </p15:clr>
        </p15:guide>
        <p15:guide id="12" orient="horz" pos="3748" userDrawn="1">
          <p15:clr>
            <a:srgbClr val="F26B43"/>
          </p15:clr>
        </p15:guide>
        <p15:guide id="13" orient="horz" pos="278" userDrawn="1">
          <p15:clr>
            <a:srgbClr val="F26B43"/>
          </p15:clr>
        </p15:guide>
        <p15:guide id="14"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38036" y="351064"/>
            <a:ext cx="5813382" cy="5598885"/>
          </a:xfrm>
        </p:spPr>
        <p:txBody>
          <a:bodyPr>
            <a:normAutofit/>
          </a:bodyPr>
          <a:lstStyle/>
          <a:p>
            <a:r>
              <a:rPr lang="ru-RU" sz="4000" b="1" dirty="0" smtClean="0">
                <a:effectLst>
                  <a:outerShdw blurRad="38100" dist="38100" dir="2700000" algn="tl">
                    <a:srgbClr val="000000">
                      <a:alpha val="43137"/>
                    </a:srgbClr>
                  </a:outerShdw>
                </a:effectLst>
                <a:latin typeface="TT Hoves DemiBold" panose="02000503030000020004" pitchFamily="2" charset="-52"/>
              </a:rPr>
              <a:t>Модель </a:t>
            </a:r>
            <a:r>
              <a:rPr lang="en-US" sz="4000" b="1" dirty="0" smtClean="0">
                <a:effectLst>
                  <a:outerShdw blurRad="38100" dist="38100" dir="2700000" algn="tl">
                    <a:srgbClr val="000000">
                      <a:alpha val="43137"/>
                    </a:srgbClr>
                  </a:outerShdw>
                </a:effectLst>
                <a:latin typeface="TT Hoves DemiBold" panose="02000503030000020004" pitchFamily="2" charset="-52"/>
              </a:rPr>
              <a:t>OSI.</a:t>
            </a:r>
            <a:r>
              <a:rPr lang="ru-RU" sz="4000" b="1" dirty="0" smtClean="0">
                <a:effectLst>
                  <a:outerShdw blurRad="38100" dist="38100" dir="2700000" algn="tl">
                    <a:srgbClr val="000000">
                      <a:alpha val="43137"/>
                    </a:srgbClr>
                  </a:outerShdw>
                </a:effectLst>
                <a:latin typeface="TT Hoves DemiBold" panose="02000503030000020004" pitchFamily="2" charset="-52"/>
              </a:rPr>
              <a:t/>
            </a:r>
            <a:br>
              <a:rPr lang="ru-RU" sz="4000" b="1" dirty="0" smtClean="0">
                <a:effectLst>
                  <a:outerShdw blurRad="38100" dist="38100" dir="2700000" algn="tl">
                    <a:srgbClr val="000000">
                      <a:alpha val="43137"/>
                    </a:srgbClr>
                  </a:outerShdw>
                </a:effectLst>
                <a:latin typeface="TT Hoves DemiBold" panose="02000503030000020004" pitchFamily="2" charset="-52"/>
              </a:rPr>
            </a:br>
            <a:r>
              <a:rPr lang="ru-RU" sz="4000" b="1" dirty="0" smtClean="0">
                <a:effectLst>
                  <a:outerShdw blurRad="38100" dist="38100" dir="2700000" algn="tl">
                    <a:srgbClr val="000000">
                      <a:alpha val="43137"/>
                    </a:srgbClr>
                  </a:outerShdw>
                </a:effectLst>
                <a:latin typeface="TT Hoves DemiBold" panose="02000503030000020004" pitchFamily="2" charset="-52"/>
              </a:rPr>
              <a:t>Канальный уровень – </a:t>
            </a:r>
            <a:r>
              <a:rPr lang="en-US" sz="4000" b="1" dirty="0" smtClean="0">
                <a:effectLst>
                  <a:outerShdw blurRad="38100" dist="38100" dir="2700000" algn="tl">
                    <a:srgbClr val="000000">
                      <a:alpha val="43137"/>
                    </a:srgbClr>
                  </a:outerShdw>
                </a:effectLst>
                <a:latin typeface="TT Hoves DemiBold" panose="02000503030000020004" pitchFamily="2" charset="-52"/>
              </a:rPr>
              <a:t>L2</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3" name="Текст 2"/>
          <p:cNvSpPr>
            <a:spLocks noGrp="1"/>
          </p:cNvSpPr>
          <p:nvPr>
            <p:ph type="body" sz="quarter" idx="10"/>
          </p:nvPr>
        </p:nvSpPr>
        <p:spPr/>
        <p:txBody>
          <a:bodyPr>
            <a:normAutofit/>
          </a:bodyPr>
          <a:lstStyle/>
          <a:p>
            <a:endParaRPr lang="ru-RU" sz="1600" dirty="0">
              <a:latin typeface="TT Hoves" panose="02000503030000020004" pitchFamily="2" charset="-52"/>
            </a:endParaRPr>
          </a:p>
        </p:txBody>
      </p:sp>
    </p:spTree>
    <p:extLst>
      <p:ext uri="{BB962C8B-B14F-4D97-AF65-F5344CB8AC3E}">
        <p14:creationId xmlns:p14="http://schemas.microsoft.com/office/powerpoint/2010/main" val="2400689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xmlns="" id="{0BC86C4A-87A2-4EA7-8949-E25E6B95C631}"/>
              </a:ext>
            </a:extLst>
          </p:cNvPr>
          <p:cNvSpPr>
            <a:spLocks noGrp="1"/>
          </p:cNvSpPr>
          <p:nvPr>
            <p:ph type="sldNum" sz="quarter" idx="12"/>
          </p:nvPr>
        </p:nvSpPr>
        <p:spPr/>
        <p:txBody>
          <a:bodyPr/>
          <a:lstStyle/>
          <a:p>
            <a:fld id="{3B5CA0C3-2E3F-4C16-8F43-1643E3AA67E7}" type="slidenum">
              <a:rPr lang="ru-RU" smtClean="0"/>
              <a:pPr/>
              <a:t>10</a:t>
            </a:fld>
            <a:endParaRPr lang="ru-RU"/>
          </a:p>
        </p:txBody>
      </p:sp>
      <p:sp>
        <p:nvSpPr>
          <p:cNvPr id="16"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247962" y="2117904"/>
            <a:ext cx="5817436" cy="3857105"/>
          </a:xfrm>
        </p:spPr>
        <p:txBody>
          <a:bodyPr>
            <a:noAutofit/>
          </a:bodyPr>
          <a:lstStyle/>
          <a:p>
            <a:pPr algn="just"/>
            <a:r>
              <a:rPr lang="ru-RU" sz="2000" dirty="0">
                <a:latin typeface="TT Hoves"/>
              </a:rPr>
              <a:t>Для того чтобы определить какие порты заблокировать, а какие будут передавать данные, STP выполняет следующее:</a:t>
            </a:r>
          </a:p>
          <a:p>
            <a:pPr marL="342900" indent="-342900">
              <a:lnSpc>
                <a:spcPct val="200000"/>
              </a:lnSpc>
              <a:buFont typeface="Wingdings" panose="05000000000000000000" pitchFamily="2" charset="2"/>
              <a:buChar char="v"/>
            </a:pPr>
            <a:r>
              <a:rPr lang="ru-RU" sz="2000" dirty="0" smtClean="0">
                <a:latin typeface="TT Hoves"/>
              </a:rPr>
              <a:t>Выбор </a:t>
            </a:r>
            <a:r>
              <a:rPr lang="ru-RU" sz="2000" dirty="0">
                <a:latin typeface="TT Hoves"/>
              </a:rPr>
              <a:t>корневого </a:t>
            </a:r>
            <a:r>
              <a:rPr lang="ru-RU" sz="2000" dirty="0" smtClean="0">
                <a:latin typeface="TT Hoves"/>
              </a:rPr>
              <a:t>моста</a:t>
            </a:r>
            <a:endParaRPr lang="en-US" sz="2000" dirty="0" smtClean="0">
              <a:latin typeface="TT Hoves"/>
            </a:endParaRPr>
          </a:p>
          <a:p>
            <a:pPr marL="342900" indent="-342900">
              <a:lnSpc>
                <a:spcPct val="200000"/>
              </a:lnSpc>
              <a:buFont typeface="Wingdings" panose="05000000000000000000" pitchFamily="2" charset="2"/>
              <a:buChar char="v"/>
            </a:pPr>
            <a:r>
              <a:rPr lang="ru-RU" sz="2000" dirty="0" smtClean="0">
                <a:latin typeface="TT Hoves"/>
              </a:rPr>
              <a:t>Определение </a:t>
            </a:r>
            <a:r>
              <a:rPr lang="ru-RU" sz="2000" dirty="0">
                <a:latin typeface="TT Hoves"/>
              </a:rPr>
              <a:t>корневых </a:t>
            </a:r>
            <a:r>
              <a:rPr lang="ru-RU" sz="2000" dirty="0" smtClean="0">
                <a:latin typeface="TT Hoves"/>
              </a:rPr>
              <a:t>портов</a:t>
            </a:r>
            <a:endParaRPr lang="en-US" sz="2000" dirty="0" smtClean="0">
              <a:latin typeface="TT Hoves"/>
            </a:endParaRPr>
          </a:p>
          <a:p>
            <a:pPr marL="342900" indent="-342900">
              <a:lnSpc>
                <a:spcPct val="200000"/>
              </a:lnSpc>
              <a:buFont typeface="Wingdings" panose="05000000000000000000" pitchFamily="2" charset="2"/>
              <a:buChar char="v"/>
            </a:pPr>
            <a:r>
              <a:rPr lang="ru-RU" sz="2000" dirty="0" smtClean="0">
                <a:latin typeface="TT Hoves"/>
              </a:rPr>
              <a:t>Определение </a:t>
            </a:r>
            <a:r>
              <a:rPr lang="ru-RU" sz="2000" dirty="0">
                <a:latin typeface="TT Hoves"/>
              </a:rPr>
              <a:t>выделенных </a:t>
            </a:r>
            <a:r>
              <a:rPr lang="ru-RU" sz="2000" dirty="0" smtClean="0">
                <a:latin typeface="TT Hoves"/>
              </a:rPr>
              <a:t>портов</a:t>
            </a:r>
            <a:endParaRPr lang="ru-RU" sz="2000" dirty="0">
              <a:latin typeface="TT Hoves"/>
            </a:endParaRPr>
          </a:p>
        </p:txBody>
      </p:sp>
      <p:sp>
        <p:nvSpPr>
          <p:cNvPr id="17"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en-US" sz="4000" b="1" dirty="0">
                <a:effectLst>
                  <a:outerShdw blurRad="38100" dist="38100" dir="2700000" algn="tl">
                    <a:srgbClr val="000000">
                      <a:alpha val="43137"/>
                    </a:srgbClr>
                  </a:outerShdw>
                </a:effectLst>
                <a:latin typeface="TT Hoves DemiBold"/>
              </a:rPr>
              <a:t>Spanning Tree Protocol</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8"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2339877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p:txBody>
          <a:bodyPr/>
          <a:lstStyle/>
          <a:p>
            <a:fld id="{3B5CA0C3-2E3F-4C16-8F43-1643E3AA67E7}" type="slidenum">
              <a:rPr lang="ru-RU" smtClean="0"/>
              <a:pPr/>
              <a:t>11</a:t>
            </a:fld>
            <a:endParaRPr lang="ru-RU"/>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387699" y="1813472"/>
            <a:ext cx="5480929" cy="1997715"/>
          </a:xfrm>
        </p:spPr>
        <p:txBody>
          <a:bodyPr>
            <a:normAutofit/>
          </a:bodyPr>
          <a:lstStyle/>
          <a:p>
            <a:r>
              <a:rPr lang="ru-RU" sz="2000" b="1" dirty="0">
                <a:solidFill>
                  <a:srgbClr val="FF0000"/>
                </a:solidFill>
                <a:latin typeface="TT Hoves"/>
              </a:rPr>
              <a:t>Выбор корневого моста</a:t>
            </a:r>
          </a:p>
          <a:p>
            <a:pPr algn="just"/>
            <a:r>
              <a:rPr lang="ru-RU" sz="2000" dirty="0" smtClean="0">
                <a:latin typeface="TT Hoves"/>
              </a:rPr>
              <a:t>Корневым </a:t>
            </a:r>
            <a:r>
              <a:rPr lang="ru-RU" sz="2000" dirty="0">
                <a:latin typeface="TT Hoves"/>
              </a:rPr>
              <a:t>становится коммутатор с </a:t>
            </a:r>
            <a:r>
              <a:rPr lang="ru-RU" sz="2000" dirty="0" smtClean="0">
                <a:latin typeface="TT Hoves"/>
              </a:rPr>
              <a:t> наименьшим </a:t>
            </a:r>
            <a:r>
              <a:rPr lang="ru-RU" sz="2000" dirty="0">
                <a:latin typeface="TT Hoves"/>
              </a:rPr>
              <a:t>идентификатором </a:t>
            </a:r>
            <a:r>
              <a:rPr lang="ru-RU" sz="2000" dirty="0" smtClean="0">
                <a:latin typeface="TT Hoves"/>
              </a:rPr>
              <a:t>моста, т.е.            с наименьшим </a:t>
            </a:r>
            <a:r>
              <a:rPr lang="ru-RU" sz="2000" dirty="0" err="1" smtClean="0">
                <a:latin typeface="TT Hoves"/>
              </a:rPr>
              <a:t>Bridge</a:t>
            </a:r>
            <a:r>
              <a:rPr lang="ru-RU" sz="2000" dirty="0" smtClean="0">
                <a:latin typeface="TT Hoves"/>
              </a:rPr>
              <a:t> ID</a:t>
            </a:r>
            <a:endParaRPr lang="ru-RU" sz="2000" dirty="0">
              <a:latin typeface="TT Hoves"/>
            </a:endParaRPr>
          </a:p>
          <a:p>
            <a:endParaRPr lang="ru-RU" sz="1400" dirty="0">
              <a:latin typeface="TT Hoves"/>
            </a:endParaRPr>
          </a:p>
        </p:txBody>
      </p:sp>
      <p:sp>
        <p:nvSpPr>
          <p:cNvPr id="2" name="Текст 1"/>
          <p:cNvSpPr>
            <a:spLocks noGrp="1"/>
          </p:cNvSpPr>
          <p:nvPr>
            <p:ph type="body" sz="half" idx="17"/>
          </p:nvPr>
        </p:nvSpPr>
        <p:spPr>
          <a:xfrm>
            <a:off x="5341400" y="4093293"/>
            <a:ext cx="4798023" cy="2464396"/>
          </a:xfrm>
        </p:spPr>
        <p:txBody>
          <a:bodyPr>
            <a:noAutofit/>
          </a:bodyPr>
          <a:lstStyle/>
          <a:p>
            <a:r>
              <a:rPr lang="ru-RU" sz="2000" b="1" dirty="0">
                <a:solidFill>
                  <a:srgbClr val="FF0000"/>
                </a:solidFill>
                <a:latin typeface="TT Hoves" pitchFamily="50" charset="-52"/>
              </a:rPr>
              <a:t>Изначально </a:t>
            </a:r>
            <a:r>
              <a:rPr lang="ru-RU" sz="2000" b="1" dirty="0" err="1">
                <a:solidFill>
                  <a:srgbClr val="FF0000"/>
                </a:solidFill>
                <a:latin typeface="TT Hoves" pitchFamily="50" charset="-52"/>
              </a:rPr>
              <a:t>Bridge</a:t>
            </a:r>
            <a:r>
              <a:rPr lang="ru-RU" sz="2000" b="1" dirty="0">
                <a:solidFill>
                  <a:srgbClr val="FF0000"/>
                </a:solidFill>
                <a:latin typeface="TT Hoves" pitchFamily="50" charset="-52"/>
              </a:rPr>
              <a:t> ID состоял из двух полей</a:t>
            </a:r>
            <a:r>
              <a:rPr lang="ru-RU" sz="2000" b="1" dirty="0" smtClean="0">
                <a:solidFill>
                  <a:srgbClr val="FF0000"/>
                </a:solidFill>
                <a:latin typeface="TT Hoves" pitchFamily="50" charset="-52"/>
              </a:rPr>
              <a:t>:</a:t>
            </a:r>
          </a:p>
          <a:p>
            <a:pPr marL="342900" indent="-342900">
              <a:buFont typeface="Wingdings" panose="05000000000000000000" pitchFamily="2" charset="2"/>
              <a:buChar char="v"/>
            </a:pPr>
            <a:r>
              <a:rPr lang="ru-RU" sz="2000" dirty="0" smtClean="0">
                <a:latin typeface="TT Hoves" pitchFamily="50" charset="-52"/>
              </a:rPr>
              <a:t>Приоритет</a:t>
            </a:r>
          </a:p>
          <a:p>
            <a:pPr marL="342900" indent="-342900">
              <a:buFont typeface="Wingdings" panose="05000000000000000000" pitchFamily="2" charset="2"/>
              <a:buChar char="v"/>
            </a:pPr>
            <a:r>
              <a:rPr lang="en-US" sz="2000" dirty="0" smtClean="0">
                <a:latin typeface="TT Hoves" pitchFamily="50" charset="-52"/>
              </a:rPr>
              <a:t>MAC</a:t>
            </a:r>
            <a:r>
              <a:rPr lang="ru-RU" sz="2000" dirty="0" smtClean="0">
                <a:latin typeface="TT Hoves" pitchFamily="50" charset="-52"/>
              </a:rPr>
              <a:t>-адрес</a:t>
            </a:r>
            <a:endParaRPr lang="ru-RU" sz="2000" dirty="0">
              <a:latin typeface="TT Hoves" pitchFamily="50" charset="-52"/>
            </a:endParaRPr>
          </a:p>
        </p:txBody>
      </p:sp>
      <p:sp>
        <p:nvSpPr>
          <p:cNvPr id="8"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en-US" sz="4000" b="1" dirty="0">
                <a:effectLst>
                  <a:outerShdw blurRad="38100" dist="38100" dir="2700000" algn="tl">
                    <a:srgbClr val="000000">
                      <a:alpha val="43137"/>
                    </a:srgbClr>
                  </a:outerShdw>
                </a:effectLst>
                <a:latin typeface="TT Hoves DemiBold"/>
              </a:rPr>
              <a:t>Spanning Tree Protocol</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1"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2678031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12</a:t>
            </a:fld>
            <a:endParaRPr lang="ru-RU"/>
          </a:p>
        </p:txBody>
      </p:sp>
      <p:sp>
        <p:nvSpPr>
          <p:cNvPr id="5"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3294610" y="791425"/>
            <a:ext cx="6093230" cy="1097927"/>
          </a:xfrm>
        </p:spPr>
        <p:txBody>
          <a:bodyPr>
            <a:normAutofit/>
          </a:bodyPr>
          <a:lstStyle/>
          <a:p>
            <a:pPr>
              <a:tabLst>
                <a:tab pos="3132138" algn="l"/>
              </a:tabLst>
            </a:pPr>
            <a:r>
              <a:rPr lang="en-US" sz="4000" b="1" dirty="0">
                <a:effectLst>
                  <a:outerShdw blurRad="38100" dist="38100" dir="2700000" algn="tl">
                    <a:srgbClr val="000000">
                      <a:alpha val="43137"/>
                    </a:srgbClr>
                  </a:outerShdw>
                </a:effectLst>
                <a:latin typeface="TT Hoves DemiBold"/>
              </a:rPr>
              <a:t>Spanning Tree Protocol</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6"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7" name="Текст 1">
            <a:extLst>
              <a:ext uri="{FF2B5EF4-FFF2-40B4-BE49-F238E27FC236}">
                <a16:creationId xmlns:a16="http://schemas.microsoft.com/office/drawing/2014/main" xmlns="" id="{8EDEAE04-707E-48D5-B5F6-05D20454822B}"/>
              </a:ext>
            </a:extLst>
          </p:cNvPr>
          <p:cNvSpPr txBox="1">
            <a:spLocks/>
          </p:cNvSpPr>
          <p:nvPr/>
        </p:nvSpPr>
        <p:spPr>
          <a:xfrm>
            <a:off x="2350046" y="1783080"/>
            <a:ext cx="8159766" cy="1514191"/>
          </a:xfrm>
          <a:prstGeom prst="rect">
            <a:avLst/>
          </a:prstGeom>
        </p:spPr>
        <p:txBody>
          <a:bodyPr>
            <a:normAutofit/>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smtClean="0">
                <a:solidFill>
                  <a:srgbClr val="FF0000"/>
                </a:solidFill>
                <a:latin typeface="TT Hoves"/>
              </a:rPr>
              <a:t>Определение</a:t>
            </a:r>
            <a:r>
              <a:rPr lang="ru-RU" sz="2000" b="1" dirty="0" smtClean="0">
                <a:solidFill>
                  <a:srgbClr val="C00000"/>
                </a:solidFill>
                <a:latin typeface="TT Hoves"/>
              </a:rPr>
              <a:t> </a:t>
            </a:r>
            <a:r>
              <a:rPr lang="ru-RU" sz="2000" b="1" dirty="0" smtClean="0">
                <a:solidFill>
                  <a:srgbClr val="FF0000"/>
                </a:solidFill>
                <a:latin typeface="TT Hoves"/>
              </a:rPr>
              <a:t>корневых портов</a:t>
            </a:r>
          </a:p>
          <a:p>
            <a:pPr marL="0" indent="0" algn="just">
              <a:buNone/>
            </a:pPr>
            <a:r>
              <a:rPr lang="ru-RU" sz="2000" dirty="0" smtClean="0">
                <a:latin typeface="TT Hoves"/>
              </a:rPr>
              <a:t>Порт коммутатора, который имеет кратчайший путь к корневому коммутатору, называется корневым портом</a:t>
            </a:r>
          </a:p>
          <a:p>
            <a:endParaRPr lang="ru-RU" sz="1400" dirty="0">
              <a:latin typeface="TT Hoves"/>
            </a:endParaRPr>
          </a:p>
        </p:txBody>
      </p:sp>
      <p:pic>
        <p:nvPicPr>
          <p:cNvPr id="10" name="Рисунок 9"/>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49680" y="3702071"/>
            <a:ext cx="10058400" cy="1611404"/>
          </a:xfrm>
          <a:prstGeom prst="rect">
            <a:avLst/>
          </a:prstGeom>
        </p:spPr>
      </p:pic>
    </p:spTree>
    <p:extLst>
      <p:ext uri="{BB962C8B-B14F-4D97-AF65-F5344CB8AC3E}">
        <p14:creationId xmlns:p14="http://schemas.microsoft.com/office/powerpoint/2010/main" val="967411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13</a:t>
            </a:fld>
            <a:endParaRPr lang="ru-RU"/>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225653" y="1848196"/>
            <a:ext cx="5307309" cy="1997715"/>
          </a:xfrm>
        </p:spPr>
        <p:txBody>
          <a:bodyPr>
            <a:normAutofit/>
          </a:bodyPr>
          <a:lstStyle/>
          <a:p>
            <a:r>
              <a:rPr lang="ru-RU" sz="2000" b="1" dirty="0" smtClean="0">
                <a:solidFill>
                  <a:srgbClr val="FF0000"/>
                </a:solidFill>
                <a:latin typeface="TT Hoves"/>
              </a:rPr>
              <a:t>Определение назначенных портов</a:t>
            </a:r>
            <a:endParaRPr lang="ru-RU" sz="2000" b="1" dirty="0">
              <a:solidFill>
                <a:srgbClr val="FF0000"/>
              </a:solidFill>
              <a:latin typeface="TT Hoves"/>
            </a:endParaRPr>
          </a:p>
          <a:p>
            <a:pPr algn="just"/>
            <a:r>
              <a:rPr lang="ru-RU" sz="2000" dirty="0" smtClean="0">
                <a:latin typeface="TT Hoves"/>
              </a:rPr>
              <a:t>Коммутатор, имеющий наименьшее расстояние до корневого коммутатора, называется назначенным коммутатором</a:t>
            </a:r>
            <a:endParaRPr lang="ru-RU" sz="2000" dirty="0">
              <a:latin typeface="TT Hoves"/>
            </a:endParaRPr>
          </a:p>
          <a:p>
            <a:endParaRPr lang="ru-RU" sz="1400" dirty="0">
              <a:latin typeface="TT Hoves"/>
            </a:endParaRPr>
          </a:p>
        </p:txBody>
      </p:sp>
      <p:sp>
        <p:nvSpPr>
          <p:cNvPr id="10" name="Текст 1"/>
          <p:cNvSpPr>
            <a:spLocks noGrp="1"/>
          </p:cNvSpPr>
          <p:nvPr>
            <p:ph type="body" sz="half" idx="17"/>
          </p:nvPr>
        </p:nvSpPr>
        <p:spPr>
          <a:xfrm>
            <a:off x="5237228" y="4070143"/>
            <a:ext cx="3999370" cy="2464396"/>
          </a:xfrm>
        </p:spPr>
        <p:txBody>
          <a:bodyPr>
            <a:noAutofit/>
          </a:bodyPr>
          <a:lstStyle/>
          <a:p>
            <a:r>
              <a:rPr lang="ru-RU" sz="2000" b="1" dirty="0" smtClean="0">
                <a:solidFill>
                  <a:srgbClr val="FF0000"/>
                </a:solidFill>
                <a:latin typeface="TT Hoves"/>
              </a:rPr>
              <a:t>Выбирается на основе</a:t>
            </a:r>
          </a:p>
          <a:p>
            <a:pPr marL="457200" indent="-457200">
              <a:buFont typeface="Wingdings" panose="05000000000000000000" pitchFamily="2" charset="2"/>
              <a:buChar char="v"/>
            </a:pPr>
            <a:r>
              <a:rPr lang="ru-RU" sz="2000" dirty="0" smtClean="0">
                <a:latin typeface="TT Hoves"/>
              </a:rPr>
              <a:t>Меньшего </a:t>
            </a:r>
            <a:r>
              <a:rPr lang="en-US" sz="2000" dirty="0" smtClean="0">
                <a:latin typeface="TT Hoves"/>
              </a:rPr>
              <a:t>Root Path Cost</a:t>
            </a:r>
            <a:endParaRPr lang="en-US" sz="2000" dirty="0">
              <a:latin typeface="TT Hoves"/>
            </a:endParaRPr>
          </a:p>
          <a:p>
            <a:pPr marL="457200" indent="-457200">
              <a:buFont typeface="Wingdings" panose="05000000000000000000" pitchFamily="2" charset="2"/>
              <a:buChar char="v"/>
            </a:pPr>
            <a:r>
              <a:rPr lang="ru-RU" sz="2000" dirty="0" smtClean="0">
                <a:latin typeface="TT Hoves"/>
              </a:rPr>
              <a:t>Меньшего </a:t>
            </a:r>
            <a:r>
              <a:rPr lang="en-US" sz="2000" dirty="0" smtClean="0">
                <a:latin typeface="TT Hoves"/>
              </a:rPr>
              <a:t>Bridge ID</a:t>
            </a:r>
          </a:p>
          <a:p>
            <a:pPr marL="457200" indent="-457200">
              <a:buFont typeface="Wingdings" panose="05000000000000000000" pitchFamily="2" charset="2"/>
              <a:buChar char="v"/>
            </a:pPr>
            <a:r>
              <a:rPr lang="ru-RU" sz="2000" dirty="0" smtClean="0">
                <a:latin typeface="TT Hoves"/>
              </a:rPr>
              <a:t>Меньшего </a:t>
            </a:r>
            <a:r>
              <a:rPr lang="en-US" sz="2000" dirty="0" smtClean="0">
                <a:latin typeface="TT Hoves"/>
              </a:rPr>
              <a:t>Port ID</a:t>
            </a:r>
          </a:p>
        </p:txBody>
      </p:sp>
      <p:sp>
        <p:nvSpPr>
          <p:cNvPr id="11"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en-US" sz="4000" b="1" dirty="0">
                <a:effectLst>
                  <a:outerShdw blurRad="38100" dist="38100" dir="2700000" algn="tl">
                    <a:srgbClr val="000000">
                      <a:alpha val="43137"/>
                    </a:srgbClr>
                  </a:outerShdw>
                </a:effectLst>
                <a:latin typeface="TT Hoves DemiBold"/>
              </a:rPr>
              <a:t>Spanning Tree Protocol</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2"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36130066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14</a:t>
            </a:fld>
            <a:endParaRPr lang="ru-RU"/>
          </a:p>
        </p:txBody>
      </p:sp>
      <p:sp>
        <p:nvSpPr>
          <p:cNvPr id="9" name="Текст 8"/>
          <p:cNvSpPr>
            <a:spLocks noGrp="1"/>
          </p:cNvSpPr>
          <p:nvPr>
            <p:ph type="body" sz="quarter" idx="15"/>
          </p:nvPr>
        </p:nvSpPr>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8" name="Заголовок 7"/>
          <p:cNvSpPr>
            <a:spLocks noGrp="1"/>
          </p:cNvSpPr>
          <p:nvPr>
            <p:ph type="title"/>
          </p:nvPr>
        </p:nvSpPr>
        <p:spPr>
          <a:xfrm>
            <a:off x="2852326" y="1026120"/>
            <a:ext cx="9067259"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Алгоритм действия </a:t>
            </a:r>
            <a:r>
              <a:rPr lang="en-US" sz="4000" b="1" dirty="0" smtClean="0">
                <a:effectLst>
                  <a:outerShdw blurRad="38100" dist="38100" dir="2700000" algn="tl">
                    <a:srgbClr val="000000">
                      <a:alpha val="43137"/>
                    </a:srgbClr>
                  </a:outerShdw>
                </a:effectLst>
                <a:latin typeface="TT Hoves DemiBold"/>
              </a:rPr>
              <a:t>STP</a:t>
            </a:r>
            <a:endParaRPr lang="ru-RU" sz="4000" b="1" dirty="0">
              <a:effectLst>
                <a:outerShdw blurRad="38100" dist="38100" dir="2700000" algn="tl">
                  <a:srgbClr val="000000">
                    <a:alpha val="43137"/>
                  </a:srgbClr>
                </a:outerShdw>
              </a:effectLst>
              <a:latin typeface="TT Hoves DemiBold"/>
            </a:endParaRPr>
          </a:p>
        </p:txBody>
      </p:sp>
      <p:pic>
        <p:nvPicPr>
          <p:cNvPr id="10" name="Рисунок 9"/>
          <p:cNvPicPr>
            <a:picLocks noChangeAspect="1"/>
          </p:cNvPicPr>
          <p:nvPr/>
        </p:nvPicPr>
        <p:blipFill rotWithShape="1">
          <a:blip r:embed="rId3"/>
          <a:srcRect l="8007" t="11611" r="17264"/>
          <a:stretch/>
        </p:blipFill>
        <p:spPr>
          <a:xfrm>
            <a:off x="182881" y="1935480"/>
            <a:ext cx="3413760" cy="2499360"/>
          </a:xfrm>
          <a:prstGeom prst="rect">
            <a:avLst/>
          </a:prstGeom>
        </p:spPr>
      </p:pic>
      <p:pic>
        <p:nvPicPr>
          <p:cNvPr id="11" name="Рисунок 10"/>
          <p:cNvPicPr>
            <a:picLocks noChangeAspect="1"/>
          </p:cNvPicPr>
          <p:nvPr/>
        </p:nvPicPr>
        <p:blipFill rotWithShape="1">
          <a:blip r:embed="rId4"/>
          <a:srcRect l="5283" r="6868" b="21173"/>
          <a:stretch/>
        </p:blipFill>
        <p:spPr>
          <a:xfrm>
            <a:off x="3855721" y="2279002"/>
            <a:ext cx="4053840" cy="3198951"/>
          </a:xfrm>
          <a:prstGeom prst="rect">
            <a:avLst/>
          </a:prstGeom>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60" y="3330562"/>
            <a:ext cx="4010025"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500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15</a:t>
            </a:fld>
            <a:endParaRPr lang="ru-RU"/>
          </a:p>
        </p:txBody>
      </p:sp>
      <p:sp>
        <p:nvSpPr>
          <p:cNvPr id="18"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171444" y="2045826"/>
            <a:ext cx="5569862" cy="4023360"/>
          </a:xfrm>
        </p:spPr>
        <p:txBody>
          <a:bodyPr>
            <a:normAutofit/>
          </a:bodyPr>
          <a:lstStyle/>
          <a:p>
            <a:pPr algn="just"/>
            <a:r>
              <a:rPr lang="ru-RU" sz="2000" b="1" dirty="0" err="1">
                <a:solidFill>
                  <a:srgbClr val="FF0000"/>
                </a:solidFill>
                <a:latin typeface="TT Hoves"/>
              </a:rPr>
              <a:t>Hello</a:t>
            </a:r>
            <a:r>
              <a:rPr lang="ru-RU" sz="2000" b="1" dirty="0">
                <a:solidFill>
                  <a:srgbClr val="FF0000"/>
                </a:solidFill>
                <a:latin typeface="TT Hoves"/>
              </a:rPr>
              <a:t> </a:t>
            </a:r>
            <a:r>
              <a:rPr lang="ru-RU" sz="2000" b="1" dirty="0" err="1">
                <a:solidFill>
                  <a:srgbClr val="FF0000"/>
                </a:solidFill>
                <a:latin typeface="TT Hoves"/>
              </a:rPr>
              <a:t>Time</a:t>
            </a:r>
            <a:r>
              <a:rPr lang="ru-RU" sz="2000" b="1" dirty="0">
                <a:solidFill>
                  <a:srgbClr val="FF0000"/>
                </a:solidFill>
                <a:latin typeface="TT Hoves"/>
              </a:rPr>
              <a:t> </a:t>
            </a:r>
            <a:r>
              <a:rPr lang="ru-RU" sz="2000" dirty="0">
                <a:latin typeface="TT Hoves"/>
              </a:rPr>
              <a:t>— это интервал времени, через который корневой мост отправляет конфигурационные </a:t>
            </a:r>
            <a:r>
              <a:rPr lang="ru-RU" sz="2000" dirty="0" smtClean="0">
                <a:latin typeface="TT Hoves"/>
              </a:rPr>
              <a:t>BPDU</a:t>
            </a:r>
            <a:endParaRPr lang="ru-RU" sz="2000" dirty="0">
              <a:latin typeface="TT Hoves"/>
            </a:endParaRPr>
          </a:p>
          <a:p>
            <a:pPr algn="just"/>
            <a:r>
              <a:rPr lang="ru-RU" sz="2000" b="1" dirty="0" err="1">
                <a:solidFill>
                  <a:srgbClr val="FF0000"/>
                </a:solidFill>
                <a:latin typeface="TT Hoves"/>
              </a:rPr>
              <a:t>Forward</a:t>
            </a:r>
            <a:r>
              <a:rPr lang="ru-RU" sz="2000" b="1" dirty="0">
                <a:solidFill>
                  <a:srgbClr val="FF0000"/>
                </a:solidFill>
                <a:latin typeface="TT Hoves"/>
              </a:rPr>
              <a:t> </a:t>
            </a:r>
            <a:r>
              <a:rPr lang="ru-RU" sz="2000" b="1" dirty="0" err="1">
                <a:solidFill>
                  <a:srgbClr val="FF0000"/>
                </a:solidFill>
                <a:latin typeface="TT Hoves"/>
              </a:rPr>
              <a:t>Delay</a:t>
            </a:r>
            <a:r>
              <a:rPr lang="ru-RU" sz="2000" b="1" dirty="0">
                <a:solidFill>
                  <a:srgbClr val="FF0000"/>
                </a:solidFill>
                <a:latin typeface="TT Hoves"/>
              </a:rPr>
              <a:t> </a:t>
            </a:r>
            <a:r>
              <a:rPr lang="ru-RU" sz="2000" dirty="0">
                <a:latin typeface="TT Hoves"/>
              </a:rPr>
              <a:t>— это интервал времени, в течение которого порт коммутатора находится в состояниях "Прослушивание" и "Обучение</a:t>
            </a:r>
            <a:r>
              <a:rPr lang="ru-RU" sz="2000" dirty="0" smtClean="0">
                <a:latin typeface="TT Hoves"/>
              </a:rPr>
              <a:t>"</a:t>
            </a:r>
            <a:endParaRPr lang="ru-RU" sz="2000" dirty="0">
              <a:latin typeface="TT Hoves"/>
            </a:endParaRPr>
          </a:p>
          <a:p>
            <a:pPr algn="just"/>
            <a:r>
              <a:rPr lang="ru-RU" sz="2000" b="1" dirty="0" err="1">
                <a:solidFill>
                  <a:srgbClr val="FF0000"/>
                </a:solidFill>
                <a:latin typeface="TT Hoves"/>
              </a:rPr>
              <a:t>Max</a:t>
            </a:r>
            <a:r>
              <a:rPr lang="ru-RU" sz="2000" b="1" dirty="0">
                <a:solidFill>
                  <a:srgbClr val="FF0000"/>
                </a:solidFill>
                <a:latin typeface="TT Hoves"/>
              </a:rPr>
              <a:t> </a:t>
            </a:r>
            <a:r>
              <a:rPr lang="ru-RU" sz="2000" b="1" dirty="0" err="1">
                <a:solidFill>
                  <a:srgbClr val="FF0000"/>
                </a:solidFill>
                <a:latin typeface="TT Hoves"/>
              </a:rPr>
              <a:t>Age</a:t>
            </a:r>
            <a:r>
              <a:rPr lang="ru-RU" sz="2000" b="1" dirty="0">
                <a:solidFill>
                  <a:srgbClr val="FF0000"/>
                </a:solidFill>
                <a:latin typeface="TT Hoves"/>
              </a:rPr>
              <a:t> </a:t>
            </a:r>
            <a:r>
              <a:rPr lang="ru-RU" sz="2000" dirty="0">
                <a:latin typeface="TT Hoves"/>
              </a:rPr>
              <a:t>— это интервал времени, в течение которого коммутатор хранит параметры текущей конфигурации связующего дерева</a:t>
            </a:r>
          </a:p>
        </p:txBody>
      </p:sp>
      <p:sp>
        <p:nvSpPr>
          <p:cNvPr id="19"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ru-RU" sz="4000" b="1" dirty="0">
                <a:effectLst>
                  <a:outerShdw blurRad="38100" dist="38100" dir="2700000" algn="tl">
                    <a:srgbClr val="000000">
                      <a:alpha val="43137"/>
                    </a:srgbClr>
                  </a:outerShdw>
                </a:effectLst>
                <a:latin typeface="TT Hoves DemiBold" panose="02000503030000020004" pitchFamily="2" charset="-52"/>
              </a:rPr>
              <a:t>Таймеры </a:t>
            </a:r>
            <a:r>
              <a:rPr lang="en-US" sz="4000" b="1" dirty="0">
                <a:effectLst>
                  <a:outerShdw blurRad="38100" dist="38100" dir="2700000" algn="tl">
                    <a:srgbClr val="000000">
                      <a:alpha val="43137"/>
                    </a:srgbClr>
                  </a:outerShdw>
                </a:effectLst>
                <a:latin typeface="TT Hoves DemiBold" panose="02000503030000020004" pitchFamily="2" charset="-52"/>
              </a:rPr>
              <a:t>STP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20"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16230808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16</a:t>
            </a:fld>
            <a:endParaRPr lang="ru-RU"/>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4986250" y="2323617"/>
            <a:ext cx="5569862" cy="3278529"/>
          </a:xfrm>
        </p:spPr>
        <p:txBody>
          <a:bodyPr>
            <a:normAutofit/>
          </a:bodyPr>
          <a:lstStyle/>
          <a:p>
            <a:pPr marL="342900" indent="-342900" algn="just">
              <a:lnSpc>
                <a:spcPct val="150000"/>
              </a:lnSpc>
              <a:buFont typeface="Wingdings" panose="05000000000000000000" pitchFamily="2" charset="2"/>
              <a:buChar char="v"/>
            </a:pPr>
            <a:r>
              <a:rPr lang="en-US" sz="2000" b="1" dirty="0">
                <a:latin typeface="TT Hoves"/>
              </a:rPr>
              <a:t>Root Port </a:t>
            </a:r>
            <a:r>
              <a:rPr lang="en-US" sz="2000" dirty="0">
                <a:latin typeface="TT Hoves"/>
              </a:rPr>
              <a:t>— </a:t>
            </a:r>
            <a:r>
              <a:rPr lang="ru-RU" sz="2000" dirty="0">
                <a:latin typeface="TT Hoves"/>
              </a:rPr>
              <a:t>корневой порт коммутатора</a:t>
            </a:r>
          </a:p>
          <a:p>
            <a:pPr marL="342900" indent="-342900" algn="just">
              <a:lnSpc>
                <a:spcPct val="150000"/>
              </a:lnSpc>
              <a:buFont typeface="Wingdings" panose="05000000000000000000" pitchFamily="2" charset="2"/>
              <a:buChar char="v"/>
            </a:pPr>
            <a:r>
              <a:rPr lang="en-US" sz="2000" b="1" dirty="0">
                <a:latin typeface="TT Hoves"/>
              </a:rPr>
              <a:t>Designated Port </a:t>
            </a:r>
            <a:r>
              <a:rPr lang="en-US" sz="2000" dirty="0">
                <a:latin typeface="TT Hoves"/>
              </a:rPr>
              <a:t>— </a:t>
            </a:r>
            <a:r>
              <a:rPr lang="ru-RU" sz="2000" dirty="0">
                <a:latin typeface="TT Hoves"/>
              </a:rPr>
              <a:t>порты, находящиеся в режиме передачи </a:t>
            </a:r>
            <a:r>
              <a:rPr lang="ru-RU" sz="2000" dirty="0" smtClean="0">
                <a:latin typeface="TT Hoves"/>
              </a:rPr>
              <a:t>данны</a:t>
            </a:r>
            <a:r>
              <a:rPr lang="ru-RU" sz="2000" dirty="0">
                <a:latin typeface="TT Hoves"/>
              </a:rPr>
              <a:t>х</a:t>
            </a:r>
          </a:p>
          <a:p>
            <a:pPr marL="342900" indent="-342900" algn="just">
              <a:lnSpc>
                <a:spcPct val="150000"/>
              </a:lnSpc>
              <a:buFont typeface="Wingdings" panose="05000000000000000000" pitchFamily="2" charset="2"/>
              <a:buChar char="v"/>
            </a:pPr>
            <a:r>
              <a:rPr lang="en-US" sz="2000" b="1" dirty="0" err="1">
                <a:latin typeface="TT Hoves"/>
              </a:rPr>
              <a:t>Nondesignated</a:t>
            </a:r>
            <a:r>
              <a:rPr lang="en-US" sz="2000" b="1" dirty="0">
                <a:latin typeface="TT Hoves"/>
              </a:rPr>
              <a:t> Port </a:t>
            </a:r>
            <a:r>
              <a:rPr lang="en-US" sz="2000" dirty="0">
                <a:latin typeface="TT Hoves"/>
              </a:rPr>
              <a:t>— </a:t>
            </a:r>
            <a:r>
              <a:rPr lang="ru-RU" sz="2000" dirty="0">
                <a:latin typeface="TT Hoves"/>
              </a:rPr>
              <a:t>это заблокированные порты</a:t>
            </a:r>
          </a:p>
        </p:txBody>
      </p:sp>
      <p:sp>
        <p:nvSpPr>
          <p:cNvPr id="11"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ru-RU" sz="4000" b="1" dirty="0" smtClean="0">
                <a:effectLst>
                  <a:outerShdw blurRad="38100" dist="38100" dir="2700000" algn="tl">
                    <a:srgbClr val="000000">
                      <a:alpha val="43137"/>
                    </a:srgbClr>
                  </a:outerShdw>
                </a:effectLst>
                <a:latin typeface="TT Hoves DemiBold"/>
              </a:rPr>
              <a:t>Роли портов</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2"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42477028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17</a:t>
            </a:fld>
            <a:endParaRPr lang="ru-RU"/>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4955770" y="2240280"/>
            <a:ext cx="6337070" cy="3550920"/>
          </a:xfrm>
        </p:spPr>
        <p:txBody>
          <a:bodyPr>
            <a:normAutofit/>
          </a:bodyPr>
          <a:lstStyle/>
          <a:p>
            <a:pPr marL="457200" indent="-457200">
              <a:lnSpc>
                <a:spcPct val="150000"/>
              </a:lnSpc>
              <a:buFont typeface="Wingdings" panose="05000000000000000000" pitchFamily="2" charset="2"/>
              <a:buChar char="v"/>
            </a:pPr>
            <a:r>
              <a:rPr lang="en-US" sz="2000" b="1" dirty="0" smtClean="0">
                <a:latin typeface="TT Hoves" panose="02000503030000020004" pitchFamily="2" charset="-52"/>
              </a:rPr>
              <a:t>Blocking</a:t>
            </a:r>
            <a:r>
              <a:rPr lang="en-US" sz="2000" dirty="0" smtClean="0">
                <a:latin typeface="TT Hoves" panose="02000503030000020004" pitchFamily="2" charset="-52"/>
              </a:rPr>
              <a:t> </a:t>
            </a:r>
            <a:r>
              <a:rPr lang="en-US" sz="2000" dirty="0">
                <a:latin typeface="TT Hoves" panose="02000503030000020004" pitchFamily="2" charset="-52"/>
              </a:rPr>
              <a:t>— </a:t>
            </a:r>
            <a:r>
              <a:rPr lang="ru-RU" sz="2000" dirty="0">
                <a:latin typeface="TT Hoves"/>
              </a:rPr>
              <a:t>блокирование</a:t>
            </a:r>
          </a:p>
          <a:p>
            <a:pPr marL="457200" indent="-457200">
              <a:lnSpc>
                <a:spcPct val="150000"/>
              </a:lnSpc>
              <a:buFont typeface="Wingdings" panose="05000000000000000000" pitchFamily="2" charset="2"/>
              <a:buChar char="v"/>
            </a:pPr>
            <a:r>
              <a:rPr lang="en-US" sz="2000" b="1" dirty="0" smtClean="0">
                <a:latin typeface="TT Hoves" panose="02000503030000020004" pitchFamily="2" charset="-52"/>
              </a:rPr>
              <a:t>Listening</a:t>
            </a:r>
            <a:r>
              <a:rPr lang="en-US" sz="2000" dirty="0" smtClean="0">
                <a:latin typeface="TT Hoves" panose="02000503030000020004" pitchFamily="2" charset="-52"/>
              </a:rPr>
              <a:t> </a:t>
            </a:r>
            <a:r>
              <a:rPr lang="en-US" sz="2000" dirty="0">
                <a:latin typeface="TT Hoves" panose="02000503030000020004" pitchFamily="2" charset="-52"/>
              </a:rPr>
              <a:t>— </a:t>
            </a:r>
            <a:r>
              <a:rPr lang="ru-RU" sz="2000" dirty="0">
                <a:latin typeface="TT Hoves"/>
              </a:rPr>
              <a:t>прослушивание</a:t>
            </a:r>
          </a:p>
          <a:p>
            <a:pPr marL="457200" indent="-457200">
              <a:lnSpc>
                <a:spcPct val="150000"/>
              </a:lnSpc>
              <a:buFont typeface="Wingdings" panose="05000000000000000000" pitchFamily="2" charset="2"/>
              <a:buChar char="v"/>
            </a:pPr>
            <a:r>
              <a:rPr lang="en-US" sz="2000" b="1" dirty="0" smtClean="0">
                <a:latin typeface="TT Hoves" panose="02000503030000020004" pitchFamily="2" charset="-52"/>
              </a:rPr>
              <a:t>Learning</a:t>
            </a:r>
            <a:r>
              <a:rPr lang="en-US" sz="2000" dirty="0" smtClean="0">
                <a:latin typeface="TT Hoves" panose="02000503030000020004" pitchFamily="2" charset="-52"/>
              </a:rPr>
              <a:t> — </a:t>
            </a:r>
            <a:r>
              <a:rPr lang="ru-RU" sz="2000" dirty="0" smtClean="0">
                <a:latin typeface="TT Hoves"/>
              </a:rPr>
              <a:t>обучение</a:t>
            </a:r>
          </a:p>
          <a:p>
            <a:pPr marL="457200" indent="-457200">
              <a:lnSpc>
                <a:spcPct val="150000"/>
              </a:lnSpc>
              <a:buFont typeface="Wingdings" panose="05000000000000000000" pitchFamily="2" charset="2"/>
              <a:buChar char="v"/>
            </a:pPr>
            <a:r>
              <a:rPr lang="en-US" sz="2000" b="1" dirty="0" smtClean="0">
                <a:latin typeface="TT Hoves" panose="02000503030000020004" pitchFamily="2" charset="-52"/>
              </a:rPr>
              <a:t>Forwarding </a:t>
            </a:r>
            <a:r>
              <a:rPr lang="en-US" sz="2000" dirty="0">
                <a:latin typeface="TT Hoves" panose="02000503030000020004" pitchFamily="2" charset="-52"/>
              </a:rPr>
              <a:t>— </a:t>
            </a:r>
            <a:r>
              <a:rPr lang="ru-RU" sz="2000" dirty="0" smtClean="0">
                <a:latin typeface="TT Hoves"/>
              </a:rPr>
              <a:t>пересылка</a:t>
            </a:r>
          </a:p>
          <a:p>
            <a:pPr marL="457200" indent="-457200">
              <a:lnSpc>
                <a:spcPct val="150000"/>
              </a:lnSpc>
              <a:buFont typeface="Wingdings" panose="05000000000000000000" pitchFamily="2" charset="2"/>
              <a:buChar char="v"/>
            </a:pPr>
            <a:r>
              <a:rPr lang="en-US" sz="2000" b="1" dirty="0" smtClean="0">
                <a:latin typeface="TT Hoves" panose="02000503030000020004" pitchFamily="2" charset="-52"/>
              </a:rPr>
              <a:t>Disabled</a:t>
            </a:r>
            <a:r>
              <a:rPr lang="en-US" sz="2000" dirty="0" smtClean="0">
                <a:latin typeface="TT Hoves" panose="02000503030000020004" pitchFamily="2" charset="-52"/>
              </a:rPr>
              <a:t> - </a:t>
            </a:r>
            <a:r>
              <a:rPr lang="ru-RU" sz="2000" dirty="0" smtClean="0">
                <a:latin typeface="TT Hoves"/>
              </a:rPr>
              <a:t>выключен</a:t>
            </a:r>
            <a:endParaRPr lang="ru-RU" sz="2000" dirty="0">
              <a:latin typeface="TT Hoves"/>
            </a:endParaRPr>
          </a:p>
          <a:p>
            <a:pPr marL="342900" indent="-342900">
              <a:buFont typeface="Wingdings" panose="05000000000000000000" pitchFamily="2" charset="2"/>
              <a:buChar char="v"/>
            </a:pPr>
            <a:endParaRPr lang="ru-RU" sz="1400" dirty="0">
              <a:latin typeface="TT Hoves"/>
            </a:endParaRPr>
          </a:p>
        </p:txBody>
      </p:sp>
      <p:sp>
        <p:nvSpPr>
          <p:cNvPr id="10"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ru-RU" sz="4000" b="1" dirty="0" smtClean="0">
                <a:effectLst>
                  <a:outerShdw blurRad="38100" dist="38100" dir="2700000" algn="tl">
                    <a:srgbClr val="000000">
                      <a:alpha val="43137"/>
                    </a:srgbClr>
                  </a:outerShdw>
                </a:effectLst>
                <a:latin typeface="TT Hoves DemiBold"/>
              </a:rPr>
              <a:t>Состояния портов</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1"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39589919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3">
            <a:extLst>
              <a:ext uri="{FF2B5EF4-FFF2-40B4-BE49-F238E27FC236}">
                <a16:creationId xmlns:a16="http://schemas.microsoft.com/office/drawing/2014/main" xmlns="" id="{BD299BC3-2CC0-450A-A7DA-ED7A6AC12499}"/>
              </a:ext>
            </a:extLst>
          </p:cNvPr>
          <p:cNvSpPr txBox="1">
            <a:spLocks/>
          </p:cNvSpPr>
          <p:nvPr/>
        </p:nvSpPr>
        <p:spPr>
          <a:xfrm>
            <a:off x="5341621" y="855167"/>
            <a:ext cx="2705099" cy="1097927"/>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sz="4000" b="1" dirty="0" smtClean="0">
                <a:effectLst>
                  <a:outerShdw blurRad="38100" dist="38100" dir="2700000" algn="tl">
                    <a:srgbClr val="000000">
                      <a:alpha val="43137"/>
                    </a:srgbClr>
                  </a:outerShdw>
                </a:effectLst>
                <a:latin typeface="TT Hoves DemiBold" panose="02000503030000020004" pitchFamily="2" charset="-52"/>
              </a:rPr>
              <a:t>RSTP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0" name="Прямоугольник 9">
            <a:extLst>
              <a:ext uri="{FF2B5EF4-FFF2-40B4-BE49-F238E27FC236}">
                <a16:creationId xmlns:a16="http://schemas.microsoft.com/office/drawing/2014/main" xmlns="" id="{0A462FB8-CFC8-4178-ACD2-B90AEFE050F2}"/>
              </a:ext>
            </a:extLst>
          </p:cNvPr>
          <p:cNvSpPr/>
          <p:nvPr/>
        </p:nvSpPr>
        <p:spPr>
          <a:xfrm>
            <a:off x="1682669" y="1709254"/>
            <a:ext cx="8885016" cy="707886"/>
          </a:xfrm>
          <a:prstGeom prst="rect">
            <a:avLst/>
          </a:prstGeom>
        </p:spPr>
        <p:txBody>
          <a:bodyPr wrap="square">
            <a:spAutoFit/>
          </a:bodyPr>
          <a:lstStyle/>
          <a:p>
            <a:pPr algn="just"/>
            <a:r>
              <a:rPr lang="en-US" sz="2000" b="1" dirty="0" smtClean="0">
                <a:latin typeface="TT Hoves"/>
              </a:rPr>
              <a:t>RSTP – </a:t>
            </a:r>
            <a:r>
              <a:rPr lang="ru-RU" sz="2000" dirty="0" smtClean="0">
                <a:latin typeface="TT Hoves"/>
              </a:rPr>
              <a:t>версия протокола </a:t>
            </a:r>
            <a:r>
              <a:rPr lang="en-US" sz="2000" dirty="0" smtClean="0">
                <a:latin typeface="TT Hoves"/>
              </a:rPr>
              <a:t>STP </a:t>
            </a:r>
            <a:r>
              <a:rPr lang="ru-RU" sz="2000" dirty="0" smtClean="0">
                <a:latin typeface="TT Hoves"/>
              </a:rPr>
              <a:t>с ускоренной реконфигурацией дерева, использующегося для исключения петель </a:t>
            </a:r>
          </a:p>
        </p:txBody>
      </p:sp>
      <p:sp>
        <p:nvSpPr>
          <p:cNvPr id="11" name="Номер слайда 6">
            <a:extLst>
              <a:ext uri="{FF2B5EF4-FFF2-40B4-BE49-F238E27FC236}">
                <a16:creationId xmlns:a16="http://schemas.microsoft.com/office/drawing/2014/main" xmlns="" id="{45EA5369-CE5C-4A7E-9E8B-F81A54702A8B}"/>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18</a:t>
            </a:fld>
            <a:endParaRPr lang="ru-RU"/>
          </a:p>
        </p:txBody>
      </p:sp>
      <p:sp>
        <p:nvSpPr>
          <p:cNvPr id="12"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13" name="Текст 6"/>
          <p:cNvSpPr txBox="1">
            <a:spLocks/>
          </p:cNvSpPr>
          <p:nvPr/>
        </p:nvSpPr>
        <p:spPr>
          <a:xfrm>
            <a:off x="1682669" y="2698290"/>
            <a:ext cx="2857500" cy="3138630"/>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smtClean="0">
                <a:solidFill>
                  <a:srgbClr val="FF0000"/>
                </a:solidFill>
                <a:latin typeface="TT Hoves"/>
              </a:rPr>
              <a:t>Состояния порта</a:t>
            </a:r>
          </a:p>
          <a:p>
            <a:pPr marL="342900" indent="-342900">
              <a:buFont typeface="Wingdings" panose="05000000000000000000" pitchFamily="2" charset="2"/>
              <a:buChar char="v"/>
            </a:pPr>
            <a:r>
              <a:rPr lang="en-US" sz="2000" dirty="0" smtClean="0">
                <a:latin typeface="TT Hoves"/>
              </a:rPr>
              <a:t>Discarding </a:t>
            </a:r>
          </a:p>
          <a:p>
            <a:pPr marL="342900" indent="-342900">
              <a:buFont typeface="Wingdings" panose="05000000000000000000" pitchFamily="2" charset="2"/>
              <a:buChar char="v"/>
            </a:pPr>
            <a:r>
              <a:rPr lang="en-US" sz="2000" dirty="0" smtClean="0">
                <a:latin typeface="TT Hoves"/>
              </a:rPr>
              <a:t>Learning</a:t>
            </a:r>
          </a:p>
          <a:p>
            <a:pPr marL="342900" indent="-342900">
              <a:buFont typeface="Wingdings" panose="05000000000000000000" pitchFamily="2" charset="2"/>
              <a:buChar char="v"/>
            </a:pPr>
            <a:r>
              <a:rPr lang="en-US" sz="2000" dirty="0" smtClean="0">
                <a:latin typeface="TT Hoves"/>
              </a:rPr>
              <a:t>Forwarding</a:t>
            </a:r>
            <a:endParaRPr lang="ru-RU" sz="2000" dirty="0">
              <a:latin typeface="TT Hoves"/>
            </a:endParaRPr>
          </a:p>
        </p:txBody>
      </p:sp>
      <p:sp>
        <p:nvSpPr>
          <p:cNvPr id="14" name="Текст 6"/>
          <p:cNvSpPr txBox="1">
            <a:spLocks/>
          </p:cNvSpPr>
          <p:nvPr/>
        </p:nvSpPr>
        <p:spPr>
          <a:xfrm>
            <a:off x="7216140" y="2698290"/>
            <a:ext cx="2442129" cy="3138630"/>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smtClean="0">
                <a:solidFill>
                  <a:srgbClr val="FF0000"/>
                </a:solidFill>
                <a:latin typeface="TT Hoves"/>
              </a:rPr>
              <a:t>Роли порта</a:t>
            </a:r>
          </a:p>
          <a:p>
            <a:pPr marL="342900" indent="-342900">
              <a:buFont typeface="Wingdings" panose="05000000000000000000" pitchFamily="2" charset="2"/>
              <a:buChar char="v"/>
            </a:pPr>
            <a:r>
              <a:rPr lang="en-US" sz="2000" dirty="0" smtClean="0">
                <a:latin typeface="TT Hoves"/>
              </a:rPr>
              <a:t>Root</a:t>
            </a:r>
          </a:p>
          <a:p>
            <a:pPr marL="342900" indent="-342900">
              <a:buFont typeface="Wingdings" panose="05000000000000000000" pitchFamily="2" charset="2"/>
              <a:buChar char="v"/>
            </a:pPr>
            <a:r>
              <a:rPr lang="en-US" sz="2000" dirty="0" smtClean="0">
                <a:latin typeface="TT Hoves"/>
              </a:rPr>
              <a:t>Designated</a:t>
            </a:r>
          </a:p>
          <a:p>
            <a:pPr marL="342900" indent="-342900">
              <a:buFont typeface="Wingdings" panose="05000000000000000000" pitchFamily="2" charset="2"/>
              <a:buChar char="v"/>
            </a:pPr>
            <a:r>
              <a:rPr lang="en-US" sz="2000" dirty="0" smtClean="0">
                <a:latin typeface="TT Hoves"/>
              </a:rPr>
              <a:t>Alternate</a:t>
            </a:r>
          </a:p>
          <a:p>
            <a:pPr marL="342900" indent="-342900">
              <a:buFont typeface="Wingdings" panose="05000000000000000000" pitchFamily="2" charset="2"/>
              <a:buChar char="v"/>
            </a:pPr>
            <a:r>
              <a:rPr lang="en-US" sz="2000" dirty="0" smtClean="0">
                <a:latin typeface="TT Hoves"/>
              </a:rPr>
              <a:t>Backup</a:t>
            </a:r>
          </a:p>
          <a:p>
            <a:pPr marL="342900" indent="-342900">
              <a:buFont typeface="Wingdings" panose="05000000000000000000" pitchFamily="2" charset="2"/>
              <a:buChar char="v"/>
            </a:pPr>
            <a:r>
              <a:rPr lang="en-US" sz="2000" dirty="0" smtClean="0">
                <a:latin typeface="TT Hoves"/>
              </a:rPr>
              <a:t>Disabled</a:t>
            </a:r>
            <a:endParaRPr lang="ru-RU" sz="2000" dirty="0">
              <a:latin typeface="TT Hoves"/>
            </a:endParaRPr>
          </a:p>
        </p:txBody>
      </p:sp>
    </p:spTree>
    <p:extLst>
      <p:ext uri="{BB962C8B-B14F-4D97-AF65-F5344CB8AC3E}">
        <p14:creationId xmlns:p14="http://schemas.microsoft.com/office/powerpoint/2010/main" val="4258386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a:extLst>
              <a:ext uri="{FF2B5EF4-FFF2-40B4-BE49-F238E27FC236}">
                <a16:creationId xmlns:a16="http://schemas.microsoft.com/office/drawing/2014/main" xmlns="" id="{BD299BC3-2CC0-450A-A7DA-ED7A6AC12499}"/>
              </a:ext>
            </a:extLst>
          </p:cNvPr>
          <p:cNvSpPr txBox="1">
            <a:spLocks/>
          </p:cNvSpPr>
          <p:nvPr/>
        </p:nvSpPr>
        <p:spPr>
          <a:xfrm>
            <a:off x="4038599" y="658774"/>
            <a:ext cx="5044439" cy="1097927"/>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ru-RU" sz="4000" b="1" dirty="0" smtClean="0">
                <a:effectLst>
                  <a:outerShdw blurRad="38100" dist="38100" dir="2700000" algn="tl">
                    <a:srgbClr val="000000">
                      <a:alpha val="43137"/>
                    </a:srgbClr>
                  </a:outerShdw>
                </a:effectLst>
                <a:latin typeface="TT Hoves DemiBold" panose="02000503030000020004" pitchFamily="2" charset="-52"/>
              </a:rPr>
              <a:t>Принцип работы</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5" name="Прямоугольник 4">
            <a:extLst>
              <a:ext uri="{FF2B5EF4-FFF2-40B4-BE49-F238E27FC236}">
                <a16:creationId xmlns:a16="http://schemas.microsoft.com/office/drawing/2014/main" xmlns="" id="{0A462FB8-CFC8-4178-ACD2-B90AEFE050F2}"/>
              </a:ext>
            </a:extLst>
          </p:cNvPr>
          <p:cNvSpPr/>
          <p:nvPr/>
        </p:nvSpPr>
        <p:spPr>
          <a:xfrm>
            <a:off x="1046961" y="1725903"/>
            <a:ext cx="9948989" cy="3785652"/>
          </a:xfrm>
          <a:prstGeom prst="rect">
            <a:avLst/>
          </a:prstGeom>
        </p:spPr>
        <p:txBody>
          <a:bodyPr wrap="square">
            <a:spAutoFit/>
          </a:bodyPr>
          <a:lstStyle/>
          <a:p>
            <a:pPr>
              <a:lnSpc>
                <a:spcPct val="150000"/>
              </a:lnSpc>
              <a:buClr>
                <a:schemeClr val="accent1"/>
              </a:buClr>
              <a:buSzPct val="125000"/>
            </a:pPr>
            <a:r>
              <a:rPr lang="ru-RU" sz="2000" dirty="0">
                <a:latin typeface="TT Hoves"/>
              </a:rPr>
              <a:t>По сравнению с STP уменьшилось время построения </a:t>
            </a:r>
            <a:r>
              <a:rPr lang="ru-RU" sz="2000" dirty="0" smtClean="0">
                <a:latin typeface="TT Hoves"/>
              </a:rPr>
              <a:t>топологии, и время </a:t>
            </a:r>
            <a:r>
              <a:rPr lang="ru-RU" sz="2000" dirty="0">
                <a:latin typeface="TT Hoves"/>
              </a:rPr>
              <a:t>восстановления работоспособности сети</a:t>
            </a:r>
            <a:r>
              <a:rPr lang="ru-RU" sz="2000" dirty="0" smtClean="0">
                <a:latin typeface="TT Hoves"/>
              </a:rPr>
              <a:t>. В остальном принцип схож:</a:t>
            </a:r>
            <a:endParaRPr lang="en-US" sz="2000" dirty="0" smtClean="0">
              <a:latin typeface="TT Hoves"/>
            </a:endParaRPr>
          </a:p>
          <a:p>
            <a:pPr marL="457200" indent="-457200">
              <a:lnSpc>
                <a:spcPct val="150000"/>
              </a:lnSpc>
              <a:buClr>
                <a:schemeClr val="accent1"/>
              </a:buClr>
              <a:buSzPct val="125000"/>
              <a:buFont typeface="+mj-lt"/>
              <a:buAutoNum type="arabicPeriod"/>
            </a:pPr>
            <a:r>
              <a:rPr lang="ru-RU" sz="2000" dirty="0" smtClean="0">
                <a:latin typeface="TT Hoves"/>
              </a:rPr>
              <a:t>Выбирается корневой коммутатор</a:t>
            </a:r>
          </a:p>
          <a:p>
            <a:pPr marL="457200" indent="-457200">
              <a:lnSpc>
                <a:spcPct val="150000"/>
              </a:lnSpc>
              <a:buClr>
                <a:schemeClr val="accent1"/>
              </a:buClr>
              <a:buSzPct val="125000"/>
              <a:buAutoNum type="arabicPeriod"/>
            </a:pPr>
            <a:r>
              <a:rPr lang="ru-RU" sz="2000" dirty="0" smtClean="0">
                <a:latin typeface="TT Hoves"/>
              </a:rPr>
              <a:t>Каждый коммутатор ищет кратчайший маршрут</a:t>
            </a:r>
            <a:endParaRPr lang="ru-RU" sz="2000" dirty="0">
              <a:latin typeface="TT Hoves"/>
            </a:endParaRPr>
          </a:p>
          <a:p>
            <a:pPr marL="457200" indent="-457200">
              <a:lnSpc>
                <a:spcPct val="150000"/>
              </a:lnSpc>
              <a:buClr>
                <a:schemeClr val="accent1"/>
              </a:buClr>
              <a:buSzPct val="125000"/>
              <a:buAutoNum type="arabicPeriod"/>
            </a:pPr>
            <a:r>
              <a:rPr lang="ru-RU" sz="2000" dirty="0" smtClean="0">
                <a:latin typeface="TT Hoves"/>
              </a:rPr>
              <a:t>Линии, не попавшие в маршрут, переводятся в режим ожидания</a:t>
            </a:r>
          </a:p>
          <a:p>
            <a:pPr marL="457200" indent="-457200">
              <a:lnSpc>
                <a:spcPct val="150000"/>
              </a:lnSpc>
              <a:buClr>
                <a:schemeClr val="accent1"/>
              </a:buClr>
              <a:buSzPct val="125000"/>
              <a:buAutoNum type="arabicPeriod"/>
            </a:pPr>
            <a:r>
              <a:rPr lang="ru-RU" sz="2000" dirty="0" smtClean="0">
                <a:latin typeface="TT Hoves"/>
              </a:rPr>
              <a:t>Если основная линия выходит из строя, строится альтернативная топология с ожидающими линиями</a:t>
            </a:r>
          </a:p>
          <a:p>
            <a:pPr marL="457200" indent="-457200">
              <a:lnSpc>
                <a:spcPct val="150000"/>
              </a:lnSpc>
              <a:buClr>
                <a:schemeClr val="accent1"/>
              </a:buClr>
              <a:buSzPct val="125000"/>
              <a:buAutoNum type="arabicPeriod"/>
            </a:pPr>
            <a:r>
              <a:rPr lang="ru-RU" sz="2000" dirty="0" smtClean="0">
                <a:latin typeface="TT Hoves"/>
              </a:rPr>
              <a:t>Одна из таких линий становится активной, остальные ожидают дальше</a:t>
            </a:r>
          </a:p>
        </p:txBody>
      </p:sp>
      <p:sp>
        <p:nvSpPr>
          <p:cNvPr id="6" name="Номер слайда 6">
            <a:extLst>
              <a:ext uri="{FF2B5EF4-FFF2-40B4-BE49-F238E27FC236}">
                <a16:creationId xmlns:a16="http://schemas.microsoft.com/office/drawing/2014/main" xmlns="" id="{45EA5369-CE5C-4A7E-9E8B-F81A54702A8B}"/>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19</a:t>
            </a:fld>
            <a:endParaRPr lang="ru-RU"/>
          </a:p>
        </p:txBody>
      </p:sp>
      <p:sp>
        <p:nvSpPr>
          <p:cNvPr id="7"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1088419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xmlns="" id="{82D5B87F-C9D0-40C9-9B86-2B2D57F86BF1}"/>
              </a:ext>
            </a:extLst>
          </p:cNvPr>
          <p:cNvSpPr>
            <a:spLocks noGrp="1"/>
          </p:cNvSpPr>
          <p:nvPr>
            <p:ph type="body" idx="1"/>
          </p:nvPr>
        </p:nvSpPr>
        <p:spPr>
          <a:xfrm>
            <a:off x="2849880" y="2486477"/>
            <a:ext cx="9113521" cy="3327399"/>
          </a:xfrm>
        </p:spPr>
        <p:txBody>
          <a:bodyPr>
            <a:normAutofit/>
          </a:bodyPr>
          <a:lstStyle/>
          <a:p>
            <a:pPr algn="just"/>
            <a:r>
              <a:rPr lang="ru-RU" sz="3200" dirty="0" smtClean="0">
                <a:latin typeface="TT Hoves"/>
              </a:rPr>
              <a:t>Это описание </a:t>
            </a:r>
            <a:r>
              <a:rPr lang="ru-RU" sz="3200" dirty="0">
                <a:latin typeface="TT Hoves"/>
              </a:rPr>
              <a:t>расположения </a:t>
            </a:r>
            <a:r>
              <a:rPr lang="ru-RU" sz="3200" dirty="0" smtClean="0">
                <a:latin typeface="TT Hoves"/>
              </a:rPr>
              <a:t>узлов, например</a:t>
            </a:r>
            <a:r>
              <a:rPr lang="ru-RU" sz="3200" dirty="0">
                <a:latin typeface="TT Hoves"/>
              </a:rPr>
              <a:t>, коммутаторов и </a:t>
            </a:r>
            <a:r>
              <a:rPr lang="ru-RU" sz="3200" dirty="0" smtClean="0">
                <a:latin typeface="TT Hoves"/>
              </a:rPr>
              <a:t>маршрутизаторов, </a:t>
            </a:r>
            <a:r>
              <a:rPr lang="ru-RU" sz="3200" dirty="0">
                <a:latin typeface="TT Hoves"/>
              </a:rPr>
              <a:t>и соединений в сети, часто представляемых в виде </a:t>
            </a:r>
            <a:r>
              <a:rPr lang="ru-RU" sz="3200" dirty="0" smtClean="0">
                <a:latin typeface="TT Hoves"/>
              </a:rPr>
              <a:t>графика.</a:t>
            </a:r>
            <a:endParaRPr lang="ru-RU" sz="3200" dirty="0">
              <a:latin typeface="TT Hoves"/>
            </a:endParaRPr>
          </a:p>
        </p:txBody>
      </p:sp>
      <p:sp>
        <p:nvSpPr>
          <p:cNvPr id="3" name="Заголовок 2">
            <a:extLst>
              <a:ext uri="{FF2B5EF4-FFF2-40B4-BE49-F238E27FC236}">
                <a16:creationId xmlns:a16="http://schemas.microsoft.com/office/drawing/2014/main" xmlns="" id="{15F57922-DD2C-4D5B-B10D-C3F08918A57B}"/>
              </a:ext>
            </a:extLst>
          </p:cNvPr>
          <p:cNvSpPr>
            <a:spLocks noGrp="1"/>
          </p:cNvSpPr>
          <p:nvPr>
            <p:ph type="title"/>
          </p:nvPr>
        </p:nvSpPr>
        <p:spPr>
          <a:xfrm>
            <a:off x="312702" y="1161008"/>
            <a:ext cx="9551734" cy="1724480"/>
          </a:xfrm>
        </p:spPr>
        <p:txBody>
          <a:bodyPr>
            <a:noAutofit/>
          </a:bodyPr>
          <a:lstStyle/>
          <a:p>
            <a:pPr>
              <a:lnSpc>
                <a:spcPct val="100000"/>
              </a:lnSpc>
            </a:pPr>
            <a:r>
              <a:rPr lang="ru-RU" sz="5400" b="1" dirty="0" smtClean="0">
                <a:effectLst>
                  <a:outerShdw blurRad="38100" dist="38100" dir="2700000" algn="tl">
                    <a:srgbClr val="000000">
                      <a:alpha val="43137"/>
                    </a:srgbClr>
                  </a:outerShdw>
                </a:effectLst>
                <a:latin typeface="TT Hoves DemiBold" panose="02000503030000020004" pitchFamily="2" charset="-52"/>
              </a:rPr>
              <a:t>Топология сети</a:t>
            </a:r>
            <a:endParaRPr lang="ru-RU" sz="54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5117645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Номер слайда 6">
            <a:extLst>
              <a:ext uri="{FF2B5EF4-FFF2-40B4-BE49-F238E27FC236}">
                <a16:creationId xmlns:a16="http://schemas.microsoft.com/office/drawing/2014/main" xmlns="" id="{977AF4FC-39EF-48F9-A29A-9BE2E2DAD52A}"/>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20</a:t>
            </a:fld>
            <a:endParaRPr lang="ru-RU"/>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268286" y="2429526"/>
            <a:ext cx="5218377" cy="3870960"/>
          </a:xfrm>
        </p:spPr>
        <p:txBody>
          <a:bodyPr>
            <a:normAutofit/>
          </a:bodyPr>
          <a:lstStyle/>
          <a:p>
            <a:pPr algn="just">
              <a:buSzPct val="125000"/>
            </a:pPr>
            <a:r>
              <a:rPr lang="en-US" sz="2000" b="1" dirty="0" smtClean="0">
                <a:latin typeface="TT Hoves"/>
              </a:rPr>
              <a:t>Per-VLAN Spanning Tree </a:t>
            </a:r>
            <a:r>
              <a:rPr lang="ru-RU" sz="2000" b="1" dirty="0" smtClean="0">
                <a:latin typeface="TT Hoves"/>
              </a:rPr>
              <a:t>– </a:t>
            </a:r>
            <a:r>
              <a:rPr lang="ru-RU" sz="2000" dirty="0" smtClean="0">
                <a:latin typeface="TT Hoves"/>
              </a:rPr>
              <a:t>версия протокола</a:t>
            </a:r>
            <a:r>
              <a:rPr lang="en-US" sz="2000" dirty="0" smtClean="0">
                <a:latin typeface="TT Hoves"/>
              </a:rPr>
              <a:t> STP</a:t>
            </a:r>
            <a:r>
              <a:rPr lang="ru-RU" sz="2000" dirty="0" smtClean="0">
                <a:latin typeface="TT Hoves"/>
              </a:rPr>
              <a:t>, в которой для каждого </a:t>
            </a:r>
            <a:r>
              <a:rPr lang="en-US" sz="2000" dirty="0" smtClean="0">
                <a:latin typeface="TT Hoves"/>
              </a:rPr>
              <a:t>VLAN </a:t>
            </a:r>
            <a:r>
              <a:rPr lang="ru-RU" sz="2000" dirty="0" smtClean="0">
                <a:latin typeface="TT Hoves"/>
              </a:rPr>
              <a:t>строится отдельное дерево</a:t>
            </a:r>
          </a:p>
          <a:p>
            <a:pPr algn="just">
              <a:buSzPct val="125000"/>
            </a:pPr>
            <a:endParaRPr lang="ru-RU" sz="2000" dirty="0" smtClean="0">
              <a:latin typeface="TT Hoves"/>
            </a:endParaRPr>
          </a:p>
          <a:p>
            <a:pPr algn="just">
              <a:buSzPct val="125000"/>
            </a:pPr>
            <a:r>
              <a:rPr lang="ru-RU" sz="2000" dirty="0" smtClean="0">
                <a:latin typeface="TT Hoves"/>
              </a:rPr>
              <a:t>Так порт может быть заблокирован для одних </a:t>
            </a:r>
            <a:r>
              <a:rPr lang="en-US" sz="2000" dirty="0" smtClean="0">
                <a:latin typeface="TT Hoves"/>
              </a:rPr>
              <a:t>VLAN </a:t>
            </a:r>
            <a:r>
              <a:rPr lang="ru-RU" sz="2000" dirty="0" smtClean="0">
                <a:latin typeface="TT Hoves"/>
              </a:rPr>
              <a:t>и разблокирован для других </a:t>
            </a:r>
            <a:endParaRPr lang="ru-RU" sz="2000" dirty="0">
              <a:latin typeface="TT Hoves"/>
            </a:endParaRPr>
          </a:p>
          <a:p>
            <a:endParaRPr lang="ru-RU" sz="1200" dirty="0">
              <a:latin typeface="TT Hoves"/>
            </a:endParaRPr>
          </a:p>
        </p:txBody>
      </p:sp>
      <p:sp>
        <p:nvSpPr>
          <p:cNvPr id="10"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628452" y="803000"/>
            <a:ext cx="2648990" cy="1097927"/>
          </a:xfrm>
        </p:spPr>
        <p:txBody>
          <a:bodyPr>
            <a:normAutofit/>
          </a:bodyPr>
          <a:lstStyle/>
          <a:p>
            <a:pPr>
              <a:tabLst>
                <a:tab pos="3132138" algn="l"/>
              </a:tabLst>
            </a:pPr>
            <a:r>
              <a:rPr lang="en-US" sz="4000" b="1" dirty="0" smtClean="0">
                <a:effectLst>
                  <a:outerShdw blurRad="38100" dist="38100" dir="2700000" algn="tl">
                    <a:srgbClr val="000000">
                      <a:alpha val="43137"/>
                    </a:srgbClr>
                  </a:outerShdw>
                </a:effectLst>
                <a:latin typeface="TT Hoves DemiBold"/>
              </a:rPr>
              <a:t>PVST</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1"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236532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3">
            <a:extLst>
              <a:ext uri="{FF2B5EF4-FFF2-40B4-BE49-F238E27FC236}">
                <a16:creationId xmlns:a16="http://schemas.microsoft.com/office/drawing/2014/main" xmlns="" id="{BD299BC3-2CC0-450A-A7DA-ED7A6AC12499}"/>
              </a:ext>
            </a:extLst>
          </p:cNvPr>
          <p:cNvSpPr txBox="1">
            <a:spLocks/>
          </p:cNvSpPr>
          <p:nvPr/>
        </p:nvSpPr>
        <p:spPr>
          <a:xfrm>
            <a:off x="4897753" y="875911"/>
            <a:ext cx="2051687" cy="1097927"/>
          </a:xfrm>
          <a:prstGeom prst="rect">
            <a:avLst/>
          </a:prstGeom>
        </p:spPr>
        <p:txBody>
          <a:bodyPr>
            <a:norm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r>
              <a:rPr lang="en-US" sz="4000" b="1" dirty="0" smtClean="0">
                <a:effectLst>
                  <a:outerShdw blurRad="38100" dist="38100" dir="2700000" algn="tl">
                    <a:srgbClr val="000000">
                      <a:alpha val="43137"/>
                    </a:srgbClr>
                  </a:outerShdw>
                </a:effectLst>
                <a:latin typeface="TT Hoves DemiBold" panose="02000503030000020004" pitchFamily="2" charset="-52"/>
              </a:rPr>
              <a:t>MSTP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a:extLst>
              <a:ext uri="{FF2B5EF4-FFF2-40B4-BE49-F238E27FC236}">
                <a16:creationId xmlns:a16="http://schemas.microsoft.com/office/drawing/2014/main" xmlns="" id="{45EA5369-CE5C-4A7E-9E8B-F81A54702A8B}"/>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21</a:t>
            </a:fld>
            <a:endParaRPr lang="ru-RU"/>
          </a:p>
        </p:txBody>
      </p:sp>
      <p:sp>
        <p:nvSpPr>
          <p:cNvPr id="8"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9" name="Прямоугольник 8">
            <a:extLst>
              <a:ext uri="{FF2B5EF4-FFF2-40B4-BE49-F238E27FC236}">
                <a16:creationId xmlns:a16="http://schemas.microsoft.com/office/drawing/2014/main" xmlns="" id="{0A462FB8-CFC8-4178-ACD2-B90AEFE050F2}"/>
              </a:ext>
            </a:extLst>
          </p:cNvPr>
          <p:cNvSpPr/>
          <p:nvPr/>
        </p:nvSpPr>
        <p:spPr>
          <a:xfrm>
            <a:off x="1060938" y="1650667"/>
            <a:ext cx="10221351" cy="1015663"/>
          </a:xfrm>
          <a:prstGeom prst="rect">
            <a:avLst/>
          </a:prstGeom>
        </p:spPr>
        <p:txBody>
          <a:bodyPr wrap="square">
            <a:spAutoFit/>
          </a:bodyPr>
          <a:lstStyle/>
          <a:p>
            <a:pPr algn="just"/>
            <a:r>
              <a:rPr lang="ru-RU" sz="2000" dirty="0" err="1">
                <a:latin typeface="TT Hoves"/>
              </a:rPr>
              <a:t>Multiple</a:t>
            </a:r>
            <a:r>
              <a:rPr lang="ru-RU" sz="2000" dirty="0">
                <a:latin typeface="TT Hoves"/>
              </a:rPr>
              <a:t> </a:t>
            </a:r>
            <a:r>
              <a:rPr lang="ru-RU" sz="2000" dirty="0" err="1">
                <a:latin typeface="TT Hoves"/>
              </a:rPr>
              <a:t>Spanning</a:t>
            </a:r>
            <a:r>
              <a:rPr lang="ru-RU" sz="2000" dirty="0">
                <a:latin typeface="TT Hoves"/>
              </a:rPr>
              <a:t> </a:t>
            </a:r>
            <a:r>
              <a:rPr lang="ru-RU" sz="2000" dirty="0" err="1">
                <a:latin typeface="TT Hoves"/>
              </a:rPr>
              <a:t>Tree</a:t>
            </a:r>
            <a:r>
              <a:rPr lang="ru-RU" sz="2000" dirty="0">
                <a:latin typeface="TT Hoves"/>
              </a:rPr>
              <a:t> </a:t>
            </a:r>
            <a:r>
              <a:rPr lang="ru-RU" sz="2000" dirty="0" err="1" smtClean="0">
                <a:latin typeface="TT Hoves"/>
              </a:rPr>
              <a:t>Protocol</a:t>
            </a:r>
            <a:r>
              <a:rPr lang="ru-RU" sz="2000" dirty="0" smtClean="0">
                <a:latin typeface="TT Hoves"/>
              </a:rPr>
              <a:t> - </a:t>
            </a:r>
            <a:r>
              <a:rPr lang="ru-RU" sz="2000" dirty="0">
                <a:latin typeface="TT Hoves"/>
              </a:rPr>
              <a:t>я</a:t>
            </a:r>
            <a:r>
              <a:rPr lang="ru-RU" sz="2000" dirty="0" smtClean="0">
                <a:latin typeface="TT Hoves"/>
              </a:rPr>
              <a:t>вляется </a:t>
            </a:r>
            <a:r>
              <a:rPr lang="ru-RU" sz="2000" dirty="0">
                <a:latin typeface="TT Hoves"/>
              </a:rPr>
              <a:t>расширением протокола </a:t>
            </a:r>
            <a:r>
              <a:rPr lang="ru-RU" sz="2000" dirty="0" smtClean="0">
                <a:latin typeface="TT Hoves"/>
              </a:rPr>
              <a:t/>
            </a:r>
            <a:br>
              <a:rPr lang="ru-RU" sz="2000" dirty="0" smtClean="0">
                <a:latin typeface="TT Hoves"/>
              </a:rPr>
            </a:br>
            <a:r>
              <a:rPr lang="ru-RU" sz="2000" dirty="0" smtClean="0">
                <a:latin typeface="TT Hoves"/>
              </a:rPr>
              <a:t>RSTP</a:t>
            </a:r>
            <a:r>
              <a:rPr lang="ru-RU" sz="2000" dirty="0">
                <a:latin typeface="TT Hoves"/>
              </a:rPr>
              <a:t>, </a:t>
            </a:r>
            <a:r>
              <a:rPr lang="ru-RU" sz="2000" dirty="0" smtClean="0">
                <a:latin typeface="TT Hoves"/>
              </a:rPr>
              <a:t>которое </a:t>
            </a:r>
            <a:r>
              <a:rPr lang="ru-RU" sz="2000" dirty="0">
                <a:latin typeface="TT Hoves"/>
              </a:rPr>
              <a:t>позволяет настраивать отдельное связующее дерево </a:t>
            </a:r>
            <a:r>
              <a:rPr lang="ru-RU" sz="2000" dirty="0" smtClean="0">
                <a:latin typeface="TT Hoves"/>
              </a:rPr>
              <a:t/>
            </a:r>
            <a:br>
              <a:rPr lang="ru-RU" sz="2000" dirty="0" smtClean="0">
                <a:latin typeface="TT Hoves"/>
              </a:rPr>
            </a:br>
            <a:r>
              <a:rPr lang="ru-RU" sz="2000" dirty="0" smtClean="0">
                <a:latin typeface="TT Hoves"/>
              </a:rPr>
              <a:t>для </a:t>
            </a:r>
            <a:r>
              <a:rPr lang="ru-RU" sz="2000" dirty="0">
                <a:latin typeface="TT Hoves"/>
              </a:rPr>
              <a:t>любой </a:t>
            </a:r>
            <a:r>
              <a:rPr lang="ru-RU" sz="2000" dirty="0" smtClean="0">
                <a:latin typeface="TT Hoves"/>
              </a:rPr>
              <a:t>VLAN, </a:t>
            </a:r>
            <a:r>
              <a:rPr lang="ru-RU" sz="2000" dirty="0">
                <a:latin typeface="TT Hoves"/>
              </a:rPr>
              <a:t>создавая множество маршрутов передачи </a:t>
            </a:r>
            <a:r>
              <a:rPr lang="ru-RU" sz="2000" dirty="0" smtClean="0">
                <a:latin typeface="TT Hoves"/>
              </a:rPr>
              <a:t>трафика</a:t>
            </a:r>
            <a:endParaRPr lang="ru-RU" sz="2000" dirty="0">
              <a:latin typeface="TT Hoves"/>
            </a:endParaRPr>
          </a:p>
        </p:txBody>
      </p:sp>
      <p:sp>
        <p:nvSpPr>
          <p:cNvPr id="10" name="Текст 6"/>
          <p:cNvSpPr txBox="1">
            <a:spLocks/>
          </p:cNvSpPr>
          <p:nvPr/>
        </p:nvSpPr>
        <p:spPr>
          <a:xfrm>
            <a:off x="960120" y="3003090"/>
            <a:ext cx="5623560" cy="3138630"/>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smtClean="0">
                <a:solidFill>
                  <a:srgbClr val="FF0000"/>
                </a:solidFill>
                <a:latin typeface="TT Hoves"/>
              </a:rPr>
              <a:t>Типы связующих деревьев</a:t>
            </a:r>
          </a:p>
          <a:p>
            <a:pPr marL="342900" indent="-342900">
              <a:buFont typeface="Wingdings" panose="05000000000000000000" pitchFamily="2" charset="2"/>
              <a:buChar char="v"/>
            </a:pPr>
            <a:r>
              <a:rPr lang="en-US" sz="2000" dirty="0" smtClean="0">
                <a:latin typeface="TT Hoves"/>
              </a:rPr>
              <a:t>Internal Spanning Tree</a:t>
            </a:r>
          </a:p>
          <a:p>
            <a:pPr marL="342900" indent="-342900">
              <a:buFont typeface="Wingdings" panose="05000000000000000000" pitchFamily="2" charset="2"/>
              <a:buChar char="v"/>
            </a:pPr>
            <a:r>
              <a:rPr lang="en-US" sz="2000" dirty="0" smtClean="0">
                <a:latin typeface="TT Hoves"/>
              </a:rPr>
              <a:t>Common Spanning Tree</a:t>
            </a:r>
          </a:p>
          <a:p>
            <a:pPr marL="342900" indent="-342900">
              <a:buFont typeface="Wingdings" panose="05000000000000000000" pitchFamily="2" charset="2"/>
              <a:buChar char="v"/>
            </a:pPr>
            <a:r>
              <a:rPr lang="en-US" sz="2000" dirty="0" smtClean="0">
                <a:latin typeface="TT Hoves"/>
              </a:rPr>
              <a:t>Common and Internal Spanning Tree</a:t>
            </a:r>
          </a:p>
          <a:p>
            <a:pPr marL="342900" indent="-342900">
              <a:buFont typeface="Wingdings" panose="05000000000000000000" pitchFamily="2" charset="2"/>
              <a:buChar char="v"/>
            </a:pPr>
            <a:r>
              <a:rPr lang="en-US" sz="2000" dirty="0" smtClean="0">
                <a:latin typeface="TT Hoves"/>
              </a:rPr>
              <a:t>Single Spanning Tree</a:t>
            </a:r>
            <a:endParaRPr lang="ru-RU" sz="2000" dirty="0">
              <a:latin typeface="TT Hoves"/>
            </a:endParaRPr>
          </a:p>
        </p:txBody>
      </p:sp>
      <p:sp>
        <p:nvSpPr>
          <p:cNvPr id="11" name="Текст 6"/>
          <p:cNvSpPr txBox="1">
            <a:spLocks/>
          </p:cNvSpPr>
          <p:nvPr/>
        </p:nvSpPr>
        <p:spPr>
          <a:xfrm>
            <a:off x="7216140" y="3003090"/>
            <a:ext cx="2644140" cy="3138630"/>
          </a:xfrm>
          <a:prstGeom prst="rect">
            <a:avLst/>
          </a:prstGeom>
        </p:spPr>
        <p:txBody>
          <a:bodyPr/>
          <a:lstStyle>
            <a:lvl1pPr marL="228600" indent="-230400" algn="l" defTabSz="914400" rtl="0" eaLnBrk="1" latinLnBrk="0" hangingPunct="1">
              <a:lnSpc>
                <a:spcPct val="100000"/>
              </a:lnSpc>
              <a:spcBef>
                <a:spcPts val="0"/>
              </a:spcBef>
              <a:spcAft>
                <a:spcPts val="1200"/>
              </a:spcAft>
              <a:buClr>
                <a:schemeClr val="accent1"/>
              </a:buClr>
              <a:buSzPct val="100000"/>
              <a:buFontTx/>
              <a:buBlip>
                <a:blip r:embed="rId3"/>
              </a:buBlip>
              <a:defRPr lang="ru-RU" sz="1600" kern="1200" dirty="0" smtClean="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400" kern="1200" dirty="0" smtClean="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200" kern="1200" dirty="0" smtClean="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smtClean="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Clr>
                <a:schemeClr val="accent1"/>
              </a:buClr>
              <a:buSzPct val="100000"/>
              <a:buFontTx/>
              <a:buBlip>
                <a:blip r:embed="rId3"/>
              </a:buBlip>
              <a:defRPr lang="ru-RU" sz="11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000" b="1" dirty="0" smtClean="0">
                <a:solidFill>
                  <a:srgbClr val="FF0000"/>
                </a:solidFill>
                <a:latin typeface="TT Hoves"/>
              </a:rPr>
              <a:t>Роли порта</a:t>
            </a:r>
          </a:p>
          <a:p>
            <a:pPr marL="342900" indent="-342900">
              <a:buFont typeface="Wingdings" panose="05000000000000000000" pitchFamily="2" charset="2"/>
              <a:buChar char="v"/>
            </a:pPr>
            <a:r>
              <a:rPr lang="en-US" sz="2000" dirty="0" smtClean="0">
                <a:latin typeface="TT Hoves"/>
              </a:rPr>
              <a:t>Root</a:t>
            </a:r>
          </a:p>
          <a:p>
            <a:pPr marL="342900" indent="-342900">
              <a:buFont typeface="Wingdings" panose="05000000000000000000" pitchFamily="2" charset="2"/>
              <a:buChar char="v"/>
            </a:pPr>
            <a:r>
              <a:rPr lang="en-US" sz="2000" dirty="0" smtClean="0">
                <a:latin typeface="TT Hoves"/>
              </a:rPr>
              <a:t>Designated</a:t>
            </a:r>
          </a:p>
          <a:p>
            <a:pPr marL="342900" indent="-342900">
              <a:buFont typeface="Wingdings" panose="05000000000000000000" pitchFamily="2" charset="2"/>
              <a:buChar char="v"/>
            </a:pPr>
            <a:r>
              <a:rPr lang="en-US" sz="2000" dirty="0" smtClean="0">
                <a:latin typeface="TT Hoves"/>
              </a:rPr>
              <a:t>Alternate</a:t>
            </a:r>
          </a:p>
          <a:p>
            <a:pPr marL="342900" indent="-342900">
              <a:buFont typeface="Wingdings" panose="05000000000000000000" pitchFamily="2" charset="2"/>
              <a:buChar char="v"/>
            </a:pPr>
            <a:r>
              <a:rPr lang="en-US" sz="2000" dirty="0" smtClean="0">
                <a:latin typeface="TT Hoves"/>
              </a:rPr>
              <a:t>Backup</a:t>
            </a:r>
          </a:p>
          <a:p>
            <a:pPr marL="342900" indent="-342900">
              <a:buFont typeface="Wingdings" panose="05000000000000000000" pitchFamily="2" charset="2"/>
              <a:buChar char="v"/>
            </a:pPr>
            <a:r>
              <a:rPr lang="en-US" sz="2000" dirty="0" smtClean="0">
                <a:latin typeface="TT Hoves"/>
              </a:rPr>
              <a:t>Master</a:t>
            </a:r>
            <a:endParaRPr lang="ru-RU" sz="2000" dirty="0">
              <a:latin typeface="TT Hoves"/>
            </a:endParaRPr>
          </a:p>
        </p:txBody>
      </p:sp>
    </p:spTree>
    <p:extLst>
      <p:ext uri="{BB962C8B-B14F-4D97-AF65-F5344CB8AC3E}">
        <p14:creationId xmlns:p14="http://schemas.microsoft.com/office/powerpoint/2010/main" val="14768595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5"/>
          </p:nvPr>
        </p:nvSpPr>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2" name="Заголовок 1"/>
          <p:cNvSpPr>
            <a:spLocks noGrp="1"/>
          </p:cNvSpPr>
          <p:nvPr>
            <p:ph type="title"/>
          </p:nvPr>
        </p:nvSpPr>
        <p:spPr>
          <a:xfrm>
            <a:off x="5199614" y="1041360"/>
            <a:ext cx="6878284" cy="1097927"/>
          </a:xfrm>
        </p:spPr>
        <p:txBody>
          <a:bodyPr>
            <a:normAutofit/>
          </a:bodyPr>
          <a:lstStyle/>
          <a:p>
            <a:r>
              <a:rPr lang="ru-RU" sz="4000" b="1" dirty="0">
                <a:effectLst>
                  <a:outerShdw blurRad="38100" dist="38100" dir="2700000" algn="tl">
                    <a:srgbClr val="000000">
                      <a:alpha val="43137"/>
                    </a:srgbClr>
                  </a:outerShdw>
                </a:effectLst>
                <a:latin typeface="TT Hoves DemiBold" panose="02000503030000020004" pitchFamily="2" charset="-52"/>
              </a:rPr>
              <a:t>Вычисления в </a:t>
            </a:r>
            <a:r>
              <a:rPr lang="en-US" sz="4000" b="1" dirty="0" smtClean="0">
                <a:effectLst>
                  <a:outerShdw blurRad="38100" dist="38100" dir="2700000" algn="tl">
                    <a:srgbClr val="000000">
                      <a:alpha val="43137"/>
                    </a:srgbClr>
                  </a:outerShdw>
                </a:effectLst>
                <a:latin typeface="TT Hoves DemiBold" panose="02000503030000020004" pitchFamily="2" charset="-52"/>
              </a:rPr>
              <a:t>MSTP</a:t>
            </a:r>
            <a:endParaRPr lang="ru-RU" sz="4000" dirty="0"/>
          </a:p>
        </p:txBody>
      </p:sp>
      <p:sp>
        <p:nvSpPr>
          <p:cNvPr id="4" name="Текст 3"/>
          <p:cNvSpPr>
            <a:spLocks noGrp="1"/>
          </p:cNvSpPr>
          <p:nvPr>
            <p:ph type="body" sz="half" idx="17"/>
          </p:nvPr>
        </p:nvSpPr>
        <p:spPr>
          <a:xfrm>
            <a:off x="5501641" y="2255520"/>
            <a:ext cx="5702654" cy="3749040"/>
          </a:xfrm>
        </p:spPr>
        <p:txBody>
          <a:bodyPr>
            <a:noAutofit/>
          </a:bodyPr>
          <a:lstStyle/>
          <a:p>
            <a:pPr marL="457200" indent="-457200">
              <a:lnSpc>
                <a:spcPct val="150000"/>
              </a:lnSpc>
              <a:buClr>
                <a:schemeClr val="accent1"/>
              </a:buClr>
              <a:buSzPct val="125000"/>
              <a:buFont typeface="+mj-lt"/>
              <a:buAutoNum type="arabicPeriod"/>
            </a:pPr>
            <a:r>
              <a:rPr lang="ru-RU" sz="2000" dirty="0">
                <a:latin typeface="TT Hoves"/>
              </a:rPr>
              <a:t>Выбирается корневой мост </a:t>
            </a:r>
            <a:r>
              <a:rPr lang="en-US" sz="2000" dirty="0">
                <a:latin typeface="TT Hoves"/>
              </a:rPr>
              <a:t>CIST </a:t>
            </a:r>
            <a:r>
              <a:rPr lang="ru-RU" sz="2000" dirty="0" smtClean="0">
                <a:latin typeface="TT Hoves"/>
              </a:rPr>
              <a:t>сети </a:t>
            </a:r>
            <a:endParaRPr lang="ru-RU" sz="2000" dirty="0">
              <a:latin typeface="TT Hoves"/>
            </a:endParaRPr>
          </a:p>
          <a:p>
            <a:pPr marL="457200" indent="-457200">
              <a:lnSpc>
                <a:spcPct val="150000"/>
              </a:lnSpc>
              <a:buClr>
                <a:schemeClr val="accent1"/>
              </a:buClr>
              <a:buSzPct val="125000"/>
              <a:buFont typeface="+mj-lt"/>
              <a:buAutoNum type="arabicPeriod"/>
            </a:pPr>
            <a:r>
              <a:rPr lang="ru-RU" sz="2000" dirty="0">
                <a:latin typeface="TT Hoves"/>
              </a:rPr>
              <a:t>В каждом регионе выбирается региональный корневой мост </a:t>
            </a:r>
            <a:r>
              <a:rPr lang="en-US" sz="2000" dirty="0" smtClean="0">
                <a:latin typeface="TT Hoves"/>
              </a:rPr>
              <a:t>CIST</a:t>
            </a:r>
            <a:endParaRPr lang="ru-RU" sz="2000" dirty="0">
              <a:latin typeface="TT Hoves"/>
            </a:endParaRPr>
          </a:p>
          <a:p>
            <a:pPr marL="457200" indent="-457200">
              <a:lnSpc>
                <a:spcPct val="150000"/>
              </a:lnSpc>
              <a:buClr>
                <a:schemeClr val="accent1"/>
              </a:buClr>
              <a:buSzPct val="125000"/>
              <a:buFont typeface="+mj-lt"/>
              <a:buAutoNum type="arabicPeriod"/>
            </a:pPr>
            <a:r>
              <a:rPr lang="ru-RU" sz="2000" dirty="0">
                <a:latin typeface="TT Hoves"/>
              </a:rPr>
              <a:t>В регионах, независимо от остальных, выбирается региональный корневой мост </a:t>
            </a:r>
            <a:r>
              <a:rPr lang="en-US" sz="2000" dirty="0" smtClean="0">
                <a:latin typeface="TT Hoves"/>
              </a:rPr>
              <a:t>MSTI</a:t>
            </a:r>
            <a:endParaRPr lang="ru-RU" sz="2000" dirty="0">
              <a:latin typeface="TT Hoves"/>
            </a:endParaRPr>
          </a:p>
        </p:txBody>
      </p:sp>
      <p:sp>
        <p:nvSpPr>
          <p:cNvPr id="7" name="Номер слайда 6">
            <a:extLst>
              <a:ext uri="{FF2B5EF4-FFF2-40B4-BE49-F238E27FC236}">
                <a16:creationId xmlns:a16="http://schemas.microsoft.com/office/drawing/2014/main" xmlns="" id="{45EA5369-CE5C-4A7E-9E8B-F81A54702A8B}"/>
              </a:ext>
            </a:extLst>
          </p:cNvPr>
          <p:cNvSpPr>
            <a:spLocks noGrp="1"/>
          </p:cNvSpPr>
          <p:nvPr>
            <p:ph type="sldNum" sz="quarter" idx="12"/>
          </p:nvPr>
        </p:nvSpPr>
        <p:spPr/>
        <p:txBody>
          <a:bodyPr/>
          <a:lstStyle/>
          <a:p>
            <a:fld id="{3B5CA0C3-2E3F-4C16-8F43-1643E3AA67E7}" type="slidenum">
              <a:rPr lang="ru-RU" smtClean="0"/>
              <a:pPr/>
              <a:t>22</a:t>
            </a:fld>
            <a:endParaRPr lang="ru-RU"/>
          </a:p>
        </p:txBody>
      </p:sp>
    </p:spTree>
    <p:extLst>
      <p:ext uri="{BB962C8B-B14F-4D97-AF65-F5344CB8AC3E}">
        <p14:creationId xmlns:p14="http://schemas.microsoft.com/office/powerpoint/2010/main" val="3329371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5273041" y="2169762"/>
            <a:ext cx="6151172" cy="4032918"/>
          </a:xfrm>
        </p:spPr>
        <p:txBody>
          <a:bodyPr>
            <a:normAutofit/>
          </a:bodyPr>
          <a:lstStyle/>
          <a:p>
            <a:pPr algn="just"/>
            <a:r>
              <a:rPr lang="ru-RU" sz="2000" b="1" dirty="0">
                <a:latin typeface="TT Hoves"/>
              </a:rPr>
              <a:t>Агрегирование </a:t>
            </a:r>
            <a:r>
              <a:rPr lang="ru-RU" sz="2000" b="1" dirty="0" smtClean="0">
                <a:latin typeface="TT Hoves"/>
              </a:rPr>
              <a:t>каналов</a:t>
            </a:r>
            <a:r>
              <a:rPr lang="ru-RU" sz="2000" dirty="0" smtClean="0">
                <a:latin typeface="TT Hoves"/>
              </a:rPr>
              <a:t> </a:t>
            </a:r>
            <a:r>
              <a:rPr lang="ru-RU" sz="2000" dirty="0">
                <a:latin typeface="TT Hoves"/>
              </a:rPr>
              <a:t>— технология, которая позволяет объединить несколько физических каналов в один </a:t>
            </a:r>
            <a:r>
              <a:rPr lang="ru-RU" sz="2000" dirty="0" smtClean="0">
                <a:latin typeface="TT Hoves"/>
              </a:rPr>
              <a:t>логический</a:t>
            </a:r>
          </a:p>
          <a:p>
            <a:pPr algn="just"/>
            <a:r>
              <a:rPr lang="en-US" sz="2000" b="1" dirty="0" smtClean="0">
                <a:latin typeface="TT Hoves"/>
              </a:rPr>
              <a:t>LAG</a:t>
            </a:r>
            <a:r>
              <a:rPr lang="en-US" sz="2000" dirty="0" smtClean="0">
                <a:latin typeface="TT Hoves"/>
              </a:rPr>
              <a:t> – </a:t>
            </a:r>
            <a:r>
              <a:rPr lang="ru-RU" sz="2000" dirty="0" smtClean="0">
                <a:latin typeface="TT Hoves"/>
              </a:rPr>
              <a:t>пример для агрегации каналов. Группа формируется, когда мы подключаем несколько портов параллельно между двумя коммутаторами и настраиваем их как </a:t>
            </a:r>
            <a:r>
              <a:rPr lang="en-US" sz="2000" dirty="0" smtClean="0">
                <a:latin typeface="TT Hoves"/>
              </a:rPr>
              <a:t>LAG</a:t>
            </a:r>
            <a:endParaRPr lang="ru-RU" sz="2000" dirty="0" smtClean="0">
              <a:latin typeface="TT Hoves"/>
            </a:endParaRPr>
          </a:p>
          <a:p>
            <a:pPr algn="just"/>
            <a:r>
              <a:rPr lang="en-US" sz="2000" b="1" dirty="0" smtClean="0">
                <a:latin typeface="TT Hoves"/>
              </a:rPr>
              <a:t>L</a:t>
            </a:r>
            <a:r>
              <a:rPr lang="ru-RU" sz="2000" b="1" dirty="0" smtClean="0">
                <a:latin typeface="TT Hoves"/>
              </a:rPr>
              <a:t>ACP</a:t>
            </a:r>
            <a:r>
              <a:rPr lang="ru-RU" sz="2000" dirty="0" smtClean="0">
                <a:latin typeface="TT Hoves"/>
              </a:rPr>
              <a:t> </a:t>
            </a:r>
            <a:r>
              <a:rPr lang="ru-RU" sz="2000" dirty="0">
                <a:latin typeface="TT Hoves"/>
              </a:rPr>
              <a:t>— протокол, предназначенный для объединения нескольких физических каналов в один логический в сетях </a:t>
            </a:r>
            <a:r>
              <a:rPr lang="ru-RU" sz="2000" dirty="0" err="1" smtClean="0">
                <a:latin typeface="TT Hoves"/>
              </a:rPr>
              <a:t>Ethernet</a:t>
            </a:r>
            <a:endParaRPr lang="ru-RU" sz="2000" dirty="0" smtClean="0">
              <a:latin typeface="TT Hoves"/>
            </a:endParaRPr>
          </a:p>
        </p:txBody>
      </p:sp>
      <p:sp>
        <p:nvSpPr>
          <p:cNvPr id="4" name="Заголовок 3"/>
          <p:cNvSpPr>
            <a:spLocks noGrp="1"/>
          </p:cNvSpPr>
          <p:nvPr>
            <p:ph type="title"/>
          </p:nvPr>
        </p:nvSpPr>
        <p:spPr>
          <a:xfrm>
            <a:off x="5364000" y="1080000"/>
            <a:ext cx="5925586"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Агрегация каналов</a:t>
            </a:r>
            <a:endParaRPr lang="ru-RU" sz="4000" b="1" dirty="0">
              <a:effectLst>
                <a:outerShdw blurRad="38100" dist="38100" dir="2700000" algn="tl">
                  <a:srgbClr val="000000">
                    <a:alpha val="43137"/>
                  </a:srgbClr>
                </a:outerShdw>
              </a:effectLst>
              <a:latin typeface="TT Hoves DemiBold"/>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23</a:t>
            </a:fld>
            <a:endParaRPr lang="ru-RU"/>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Tree>
    <p:extLst>
      <p:ext uri="{BB962C8B-B14F-4D97-AF65-F5344CB8AC3E}">
        <p14:creationId xmlns:p14="http://schemas.microsoft.com/office/powerpoint/2010/main" val="22337579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899488" y="1488382"/>
            <a:ext cx="9362680" cy="1724480"/>
          </a:xfrm>
        </p:spPr>
        <p:txBody>
          <a:bodyPr>
            <a:normAutofit/>
          </a:bodyPr>
          <a:lstStyle/>
          <a:p>
            <a:r>
              <a:rPr lang="ru-RU" b="1" dirty="0" smtClean="0">
                <a:effectLst>
                  <a:outerShdw blurRad="38100" dist="38100" dir="2700000" algn="tl">
                    <a:srgbClr val="000000">
                      <a:alpha val="43137"/>
                    </a:srgbClr>
                  </a:outerShdw>
                </a:effectLst>
                <a:latin typeface="TT Hoves DemiBold"/>
              </a:rPr>
              <a:t>Сегментация сети</a:t>
            </a:r>
            <a:endParaRPr lang="ru-RU" dirty="0"/>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24</a:t>
            </a:fld>
            <a:endParaRPr lang="ru-RU"/>
          </a:p>
        </p:txBody>
      </p:sp>
    </p:spTree>
    <p:extLst>
      <p:ext uri="{BB962C8B-B14F-4D97-AF65-F5344CB8AC3E}">
        <p14:creationId xmlns:p14="http://schemas.microsoft.com/office/powerpoint/2010/main" val="751253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25</a:t>
            </a:fld>
            <a:endParaRPr lang="ru-RU"/>
          </a:p>
        </p:txBody>
      </p:sp>
      <p:sp>
        <p:nvSpPr>
          <p:cNvPr id="10"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11"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3924000" y="900000"/>
            <a:ext cx="5895110" cy="1097927"/>
          </a:xfrm>
        </p:spPr>
        <p:txBody>
          <a:bodyPr>
            <a:normAutofit/>
          </a:bodyPr>
          <a:lstStyle/>
          <a:p>
            <a:pPr>
              <a:tabLst>
                <a:tab pos="3132138" algn="l"/>
              </a:tabLst>
            </a:pPr>
            <a:r>
              <a:rPr lang="ru-RU" sz="4000" b="1" dirty="0" smtClean="0">
                <a:effectLst>
                  <a:outerShdw blurRad="38100" dist="38100" dir="2700000" algn="tl">
                    <a:srgbClr val="000000">
                      <a:alpha val="43137"/>
                    </a:srgbClr>
                  </a:outerShdw>
                </a:effectLst>
                <a:latin typeface="TT Hoves DemiBold"/>
              </a:rPr>
              <a:t>Сегментация сети</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pic>
        <p:nvPicPr>
          <p:cNvPr id="12" name="Рисунок 11"/>
          <p:cNvPicPr>
            <a:picLocks noChangeAspect="1"/>
          </p:cNvPicPr>
          <p:nvPr/>
        </p:nvPicPr>
        <p:blipFill rotWithShape="1">
          <a:blip r:embed="rId3"/>
          <a:srcRect l="2957"/>
          <a:stretch/>
        </p:blipFill>
        <p:spPr>
          <a:xfrm>
            <a:off x="2502832" y="1782672"/>
            <a:ext cx="7480300" cy="4272815"/>
          </a:xfrm>
          <a:prstGeom prst="rect">
            <a:avLst/>
          </a:prstGeom>
        </p:spPr>
      </p:pic>
    </p:spTree>
    <p:extLst>
      <p:ext uri="{BB962C8B-B14F-4D97-AF65-F5344CB8AC3E}">
        <p14:creationId xmlns:p14="http://schemas.microsoft.com/office/powerpoint/2010/main" val="25601873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sz="half" idx="2"/>
          </p:nvPr>
        </p:nvSpPr>
        <p:spPr>
          <a:xfrm>
            <a:off x="4937760" y="1767840"/>
            <a:ext cx="7086599" cy="4175759"/>
          </a:xfrm>
        </p:spPr>
        <p:txBody>
          <a:bodyPr>
            <a:normAutofit/>
          </a:bodyPr>
          <a:lstStyle/>
          <a:p>
            <a:pPr>
              <a:lnSpc>
                <a:spcPct val="150000"/>
              </a:lnSpc>
            </a:pPr>
            <a:r>
              <a:rPr lang="ru-RU" sz="2000" b="1" dirty="0">
                <a:solidFill>
                  <a:srgbClr val="FF0000"/>
                </a:solidFill>
                <a:latin typeface="TT Hoves"/>
                <a:ea typeface="Times New Roman" panose="02020603050405020304" pitchFamily="18" charset="0"/>
                <a:cs typeface="Arial" panose="020B0604020202020204" pitchFamily="34" charset="0"/>
              </a:rPr>
              <a:t>Физическое разделение</a:t>
            </a:r>
            <a:r>
              <a:rPr lang="en-US" sz="2000" b="1" dirty="0">
                <a:solidFill>
                  <a:srgbClr val="FF0000"/>
                </a:solidFill>
                <a:latin typeface="TT Hoves"/>
                <a:ea typeface="Times New Roman" panose="02020603050405020304" pitchFamily="18" charset="0"/>
                <a:cs typeface="Arial" panose="020B0604020202020204" pitchFamily="34" charset="0"/>
              </a:rPr>
              <a:t>:</a:t>
            </a:r>
          </a:p>
          <a:p>
            <a:pPr marL="342900" lvl="0" indent="-342900">
              <a:buClr>
                <a:schemeClr val="accent1"/>
              </a:buClr>
              <a:buFont typeface="Wingdings" panose="05000000000000000000" pitchFamily="2" charset="2"/>
              <a:buChar char="v"/>
            </a:pP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Коммутаторы (2-й уровень в модели OSI)</a:t>
            </a:r>
            <a:endParaRPr lang="ru-RU" sz="2000" dirty="0">
              <a:latin typeface="TT Hoves"/>
              <a:ea typeface="Arial" panose="020B0604020202020204" pitchFamily="34" charset="0"/>
              <a:cs typeface="Arial" panose="020B0604020202020204" pitchFamily="34" charset="0"/>
            </a:endParaRPr>
          </a:p>
          <a:p>
            <a:pPr marL="342900" lvl="0" indent="-342900">
              <a:buClr>
                <a:schemeClr val="accent1"/>
              </a:buClr>
              <a:buFont typeface="Wingdings" panose="05000000000000000000" pitchFamily="2" charset="2"/>
              <a:buChar char="v"/>
            </a:pP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Маршрутизаторы (3-й уровень в модели OSI)</a:t>
            </a:r>
          </a:p>
          <a:p>
            <a:pPr>
              <a:lnSpc>
                <a:spcPct val="150000"/>
              </a:lnSpc>
            </a:pPr>
            <a:r>
              <a:rPr lang="ru-RU" sz="2000" b="1" dirty="0" smtClean="0">
                <a:solidFill>
                  <a:srgbClr val="FF0000"/>
                </a:solidFill>
                <a:latin typeface="TT Hoves"/>
                <a:ea typeface="Times New Roman" panose="02020603050405020304" pitchFamily="18" charset="0"/>
                <a:cs typeface="Arial" panose="020B0604020202020204" pitchFamily="34" charset="0"/>
              </a:rPr>
              <a:t>Логическое </a:t>
            </a:r>
            <a:r>
              <a:rPr lang="ru-RU" sz="2000" b="1" dirty="0">
                <a:solidFill>
                  <a:srgbClr val="FF0000"/>
                </a:solidFill>
                <a:latin typeface="TT Hoves"/>
                <a:ea typeface="Times New Roman" panose="02020603050405020304" pitchFamily="18" charset="0"/>
                <a:cs typeface="Arial" panose="020B0604020202020204" pitchFamily="34" charset="0"/>
              </a:rPr>
              <a:t>разделение</a:t>
            </a:r>
            <a:r>
              <a:rPr lang="en-US" sz="2000" b="1" dirty="0">
                <a:solidFill>
                  <a:srgbClr val="FF0000"/>
                </a:solidFill>
                <a:latin typeface="TT Hoves"/>
                <a:ea typeface="Times New Roman" panose="02020603050405020304" pitchFamily="18" charset="0"/>
                <a:cs typeface="Arial" panose="020B0604020202020204" pitchFamily="34" charset="0"/>
              </a:rPr>
              <a:t>:</a:t>
            </a:r>
            <a:endParaRPr lang="ru-RU" sz="2000" dirty="0">
              <a:solidFill>
                <a:srgbClr val="FF0000"/>
              </a:solidFill>
              <a:latin typeface="TT Hoves"/>
              <a:ea typeface="Arial" panose="020B0604020202020204" pitchFamily="34" charset="0"/>
              <a:cs typeface="Arial" panose="020B0604020202020204" pitchFamily="34" charset="0"/>
            </a:endParaRPr>
          </a:p>
          <a:p>
            <a:pPr marL="342900" lvl="0" indent="-342900">
              <a:buClr>
                <a:schemeClr val="accent1"/>
              </a:buClr>
              <a:buFont typeface="Wingdings" panose="05000000000000000000" pitchFamily="2" charset="2"/>
              <a:buChar char="v"/>
            </a:pP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192.168.1.0/24, 192.168.2.0/24</a:t>
            </a:r>
            <a:r>
              <a:rPr lang="ru-RU" sz="2000" dirty="0" smtClean="0">
                <a:solidFill>
                  <a:srgbClr val="000000"/>
                </a:solidFill>
                <a:highlight>
                  <a:srgbClr val="FFFFFF"/>
                </a:highlight>
                <a:latin typeface="TT Hoves"/>
                <a:ea typeface="Times New Roman" panose="02020603050405020304" pitchFamily="18" charset="0"/>
                <a:cs typeface="Arial" panose="020B0604020202020204" pitchFamily="34" charset="0"/>
              </a:rPr>
              <a:t>, </a:t>
            </a: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и т. д. — в каждом сегменте до 254 узлов</a:t>
            </a:r>
            <a:endParaRPr lang="ru-RU" sz="2000" dirty="0">
              <a:latin typeface="TT Hoves"/>
              <a:ea typeface="Arial" panose="020B0604020202020204" pitchFamily="34" charset="0"/>
              <a:cs typeface="Arial" panose="020B0604020202020204" pitchFamily="34" charset="0"/>
            </a:endParaRPr>
          </a:p>
          <a:p>
            <a:pPr marL="342900" lvl="0" indent="-342900">
              <a:buClr>
                <a:schemeClr val="accent1"/>
              </a:buClr>
              <a:buFont typeface="Wingdings" panose="05000000000000000000" pitchFamily="2" charset="2"/>
              <a:buChar char="v"/>
            </a:pP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192.168.0.0/25, </a:t>
            </a:r>
            <a:r>
              <a:rPr lang="ru-RU" sz="2000" dirty="0" smtClean="0">
                <a:solidFill>
                  <a:srgbClr val="000000"/>
                </a:solidFill>
                <a:highlight>
                  <a:srgbClr val="FFFFFF"/>
                </a:highlight>
                <a:latin typeface="TT Hoves"/>
                <a:ea typeface="Times New Roman" panose="02020603050405020304" pitchFamily="18" charset="0"/>
                <a:cs typeface="Arial" panose="020B0604020202020204" pitchFamily="34" charset="0"/>
              </a:rPr>
              <a:t>192.168.128.0/26 и т.д. </a:t>
            </a:r>
            <a:r>
              <a:rPr lang="ru-RU" sz="2000" dirty="0">
                <a:solidFill>
                  <a:srgbClr val="000000"/>
                </a:solidFill>
                <a:highlight>
                  <a:srgbClr val="FFFFFF"/>
                </a:highlight>
                <a:latin typeface="TT Hoves"/>
                <a:ea typeface="Times New Roman" panose="02020603050405020304" pitchFamily="18" charset="0"/>
                <a:cs typeface="Arial" panose="020B0604020202020204" pitchFamily="34" charset="0"/>
              </a:rPr>
              <a:t>— в сегментах до 126, </a:t>
            </a:r>
            <a:r>
              <a:rPr lang="ru-RU" sz="2000" dirty="0" smtClean="0">
                <a:solidFill>
                  <a:srgbClr val="000000"/>
                </a:solidFill>
                <a:highlight>
                  <a:srgbClr val="FFFFFF"/>
                </a:highlight>
                <a:latin typeface="TT Hoves"/>
                <a:ea typeface="Times New Roman" panose="02020603050405020304" pitchFamily="18" charset="0"/>
                <a:cs typeface="Arial" panose="020B0604020202020204" pitchFamily="34" charset="0"/>
              </a:rPr>
              <a:t>62, и т.д. узлов соответственно</a:t>
            </a:r>
            <a:endParaRPr lang="ru-RU" sz="2000" dirty="0">
              <a:latin typeface="TT Hoves"/>
              <a:ea typeface="Arial" panose="020B0604020202020204" pitchFamily="34" charset="0"/>
              <a:cs typeface="Arial" panose="020B0604020202020204" pitchFamily="34" charset="0"/>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26</a:t>
            </a:fld>
            <a:endParaRPr lang="ru-RU"/>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9"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900650" y="867625"/>
            <a:ext cx="4752110" cy="1097927"/>
          </a:xfrm>
        </p:spPr>
        <p:txBody>
          <a:bodyPr>
            <a:normAutofit/>
          </a:bodyPr>
          <a:lstStyle/>
          <a:p>
            <a:pPr>
              <a:tabLst>
                <a:tab pos="3132138" algn="l"/>
              </a:tabLst>
            </a:pPr>
            <a:r>
              <a:rPr lang="ru-RU" sz="4000" b="1" dirty="0" smtClean="0">
                <a:effectLst>
                  <a:outerShdw blurRad="38100" dist="38100" dir="2700000" algn="tl">
                    <a:srgbClr val="000000">
                      <a:alpha val="43137"/>
                    </a:srgbClr>
                  </a:outerShdw>
                </a:effectLst>
                <a:latin typeface="TT Hoves DemiBold"/>
              </a:rPr>
              <a:t>Сегментация сети</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2051963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1"/>
          <p:cNvSpPr>
            <a:spLocks noGrp="1"/>
          </p:cNvSpPr>
          <p:nvPr>
            <p:ph type="body" sz="half" idx="2"/>
          </p:nvPr>
        </p:nvSpPr>
        <p:spPr>
          <a:xfrm>
            <a:off x="5577649" y="2567844"/>
            <a:ext cx="5302554" cy="3173199"/>
          </a:xfrm>
        </p:spPr>
        <p:txBody>
          <a:bodyPr>
            <a:normAutofit/>
          </a:bodyPr>
          <a:lstStyle/>
          <a:p>
            <a:pPr algn="just"/>
            <a:r>
              <a:rPr lang="ru-RU" sz="2000" b="1" dirty="0" err="1">
                <a:latin typeface="TT Hoves"/>
              </a:rPr>
              <a:t>Virtual</a:t>
            </a:r>
            <a:r>
              <a:rPr lang="ru-RU" sz="2000" b="1" dirty="0">
                <a:latin typeface="TT Hoves"/>
              </a:rPr>
              <a:t> </a:t>
            </a:r>
            <a:r>
              <a:rPr lang="ru-RU" sz="2000" b="1" dirty="0" err="1">
                <a:latin typeface="TT Hoves"/>
              </a:rPr>
              <a:t>Local</a:t>
            </a:r>
            <a:r>
              <a:rPr lang="ru-RU" sz="2000" b="1" dirty="0">
                <a:latin typeface="TT Hoves"/>
              </a:rPr>
              <a:t> </a:t>
            </a:r>
            <a:r>
              <a:rPr lang="ru-RU" sz="2000" b="1" dirty="0" err="1">
                <a:latin typeface="TT Hoves"/>
              </a:rPr>
              <a:t>Area</a:t>
            </a:r>
            <a:r>
              <a:rPr lang="ru-RU" sz="2000" b="1" dirty="0">
                <a:latin typeface="TT Hoves"/>
              </a:rPr>
              <a:t> </a:t>
            </a:r>
            <a:r>
              <a:rPr lang="ru-RU" sz="2000" b="1" dirty="0" err="1">
                <a:latin typeface="TT Hoves"/>
              </a:rPr>
              <a:t>Network</a:t>
            </a:r>
            <a:r>
              <a:rPr lang="ru-RU" sz="2000" b="1" dirty="0">
                <a:latin typeface="TT Hoves"/>
              </a:rPr>
              <a:t> </a:t>
            </a:r>
            <a:r>
              <a:rPr lang="ru-RU" sz="2000" dirty="0">
                <a:latin typeface="TT Hoves"/>
              </a:rPr>
              <a:t>— группа устройств, имеющих возможность взаимодействовать между собой напрямую на канальном уровне, хотя физически при этом они могут быть подключены к разным сетевым </a:t>
            </a:r>
            <a:r>
              <a:rPr lang="ru-RU" sz="2000" dirty="0" smtClean="0">
                <a:latin typeface="TT Hoves"/>
              </a:rPr>
              <a:t>коммутаторам</a:t>
            </a:r>
            <a:endParaRPr lang="ru-RU" sz="2000" dirty="0">
              <a:latin typeface="TT Hoves"/>
            </a:endParaRPr>
          </a:p>
        </p:txBody>
      </p:sp>
      <p:sp>
        <p:nvSpPr>
          <p:cNvPr id="9"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27</a:t>
            </a:fld>
            <a:endParaRPr lang="ru-RU"/>
          </a:p>
        </p:txBody>
      </p:sp>
      <p:sp>
        <p:nvSpPr>
          <p:cNvPr id="10"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11"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7439890" y="867625"/>
            <a:ext cx="2283230" cy="1097927"/>
          </a:xfrm>
        </p:spPr>
        <p:txBody>
          <a:bodyPr>
            <a:normAutofit/>
          </a:bodyPr>
          <a:lstStyle/>
          <a:p>
            <a:pPr>
              <a:tabLst>
                <a:tab pos="3132138" algn="l"/>
              </a:tabLst>
            </a:pPr>
            <a:r>
              <a:rPr lang="en-US" sz="4000" b="1" dirty="0" smtClean="0">
                <a:effectLst>
                  <a:outerShdw blurRad="38100" dist="38100" dir="2700000" algn="tl">
                    <a:srgbClr val="000000">
                      <a:alpha val="43137"/>
                    </a:srgbClr>
                  </a:outerShdw>
                </a:effectLst>
                <a:latin typeface="TT Hoves DemiBold"/>
              </a:rPr>
              <a:t>VLAN</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5162023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3B5CA0C3-2E3F-4C16-8F43-1643E3AA67E7}" type="slidenum">
              <a:rPr lang="ru-RU" smtClean="0"/>
              <a:t>28</a:t>
            </a:fld>
            <a:endParaRPr lang="ru-RU" dirty="0"/>
          </a:p>
        </p:txBody>
      </p:sp>
      <p:sp>
        <p:nvSpPr>
          <p:cNvPr id="5" name="Текст 4"/>
          <p:cNvSpPr>
            <a:spLocks noGrp="1"/>
          </p:cNvSpPr>
          <p:nvPr>
            <p:ph type="body" sz="half" idx="2"/>
          </p:nvPr>
        </p:nvSpPr>
        <p:spPr>
          <a:xfrm>
            <a:off x="1726544" y="1986883"/>
            <a:ext cx="9067259" cy="1228757"/>
          </a:xfrm>
        </p:spPr>
        <p:txBody>
          <a:bodyPr>
            <a:normAutofit/>
          </a:bodyPr>
          <a:lstStyle/>
          <a:p>
            <a:pPr marL="0" indent="0" algn="just">
              <a:lnSpc>
                <a:spcPct val="114000"/>
              </a:lnSpc>
              <a:buNone/>
            </a:pPr>
            <a:r>
              <a:rPr lang="ru-RU" sz="2000" dirty="0" smtClean="0">
                <a:latin typeface="TT Hoves"/>
                <a:ea typeface="Times New Roman" panose="02020603050405020304" pitchFamily="18" charset="0"/>
                <a:cs typeface="Arial" panose="020B0604020202020204" pitchFamily="34" charset="0"/>
              </a:rPr>
              <a:t>Каждый </a:t>
            </a:r>
            <a:r>
              <a:rPr lang="ru-RU" sz="2000" dirty="0">
                <a:latin typeface="TT Hoves"/>
                <a:ea typeface="Times New Roman" panose="02020603050405020304" pitchFamily="18" charset="0"/>
                <a:cs typeface="Arial" panose="020B0604020202020204" pitchFamily="34" charset="0"/>
              </a:rPr>
              <a:t>физический порт коммутатора имеет параметр, называемый </a:t>
            </a:r>
            <a:r>
              <a:rPr lang="ru-RU" sz="2000" i="1" dirty="0">
                <a:latin typeface="TT Hoves"/>
                <a:ea typeface="Times New Roman" panose="02020603050405020304" pitchFamily="18" charset="0"/>
                <a:cs typeface="Arial" panose="020B0604020202020204" pitchFamily="34" charset="0"/>
              </a:rPr>
              <a:t>идентификатор порта VLAN (PVID</a:t>
            </a:r>
            <a:r>
              <a:rPr lang="ru-RU" sz="2000" i="1" dirty="0" smtClean="0">
                <a:latin typeface="TT Hoves"/>
                <a:ea typeface="Times New Roman" panose="02020603050405020304" pitchFamily="18" charset="0"/>
                <a:cs typeface="Arial" panose="020B0604020202020204" pitchFamily="34" charset="0"/>
              </a:rPr>
              <a:t>)</a:t>
            </a:r>
            <a:endParaRPr lang="ru-RU" sz="2000" dirty="0">
              <a:latin typeface="TT Hoves"/>
              <a:ea typeface="Times New Roman" panose="02020603050405020304" pitchFamily="18" charset="0"/>
              <a:cs typeface="Arial" panose="020B0604020202020204" pitchFamily="34" charset="0"/>
            </a:endParaRPr>
          </a:p>
        </p:txBody>
      </p:sp>
      <p:sp>
        <p:nvSpPr>
          <p:cNvPr id="6" name="Заголовок 5"/>
          <p:cNvSpPr>
            <a:spLocks noGrp="1"/>
          </p:cNvSpPr>
          <p:nvPr>
            <p:ph type="title"/>
          </p:nvPr>
        </p:nvSpPr>
        <p:spPr>
          <a:xfrm>
            <a:off x="4312513" y="1056600"/>
            <a:ext cx="5944008" cy="1097927"/>
          </a:xfrm>
        </p:spPr>
        <p:txBody>
          <a:bodyPr>
            <a:normAutofit/>
          </a:bodyPr>
          <a:lstStyle/>
          <a:p>
            <a:pPr marL="0" indent="0">
              <a:lnSpc>
                <a:spcPct val="114000"/>
              </a:lnSpc>
            </a:pPr>
            <a:r>
              <a:rPr lang="ru-RU" sz="4000" b="1" dirty="0" err="1">
                <a:effectLst>
                  <a:outerShdw blurRad="38100" dist="38100" dir="2700000" algn="tl">
                    <a:srgbClr val="000000">
                      <a:alpha val="43137"/>
                    </a:srgbClr>
                  </a:outerShdw>
                </a:effectLst>
                <a:latin typeface="TT Hoves DemiBold"/>
                <a:ea typeface="Times New Roman" panose="02020603050405020304" pitchFamily="18" charset="0"/>
                <a:cs typeface="Arial" panose="020B0604020202020204" pitchFamily="34" charset="0"/>
              </a:rPr>
              <a:t>Port</a:t>
            </a:r>
            <a:r>
              <a:rPr lang="ru-RU" sz="4000" b="1" dirty="0">
                <a:effectLst>
                  <a:outerShdw blurRad="38100" dist="38100" dir="2700000" algn="tl">
                    <a:srgbClr val="000000">
                      <a:alpha val="43137"/>
                    </a:srgbClr>
                  </a:outerShdw>
                </a:effectLst>
                <a:latin typeface="TT Hoves DemiBold"/>
                <a:ea typeface="Times New Roman" panose="02020603050405020304" pitchFamily="18" charset="0"/>
                <a:cs typeface="Arial" panose="020B0604020202020204" pitchFamily="34" charset="0"/>
              </a:rPr>
              <a:t> VLAN ID</a:t>
            </a:r>
            <a:endParaRPr lang="ru-RU" sz="4000" b="1" dirty="0">
              <a:effectLst>
                <a:outerShdw blurRad="38100" dist="38100" dir="2700000" algn="tl">
                  <a:srgbClr val="000000">
                    <a:alpha val="43137"/>
                  </a:srgbClr>
                </a:outerShdw>
              </a:effectLst>
              <a:latin typeface="TT Hoves DemiBold"/>
              <a:ea typeface="Arial" panose="020B0604020202020204" pitchFamily="34" charset="0"/>
              <a:cs typeface="Arial" panose="020B0604020202020204" pitchFamily="34" charset="0"/>
            </a:endParaRPr>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316" y="3428998"/>
            <a:ext cx="10115550"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7987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xmlns="" id="{0BC86C4A-87A2-4EA7-8949-E25E6B95C631}"/>
              </a:ext>
            </a:extLst>
          </p:cNvPr>
          <p:cNvSpPr>
            <a:spLocks noGrp="1"/>
          </p:cNvSpPr>
          <p:nvPr>
            <p:ph type="sldNum" sz="quarter" idx="12"/>
          </p:nvPr>
        </p:nvSpPr>
        <p:spPr/>
        <p:txBody>
          <a:bodyPr/>
          <a:lstStyle/>
          <a:p>
            <a:fld id="{3B5CA0C3-2E3F-4C16-8F43-1643E3AA67E7}" type="slidenum">
              <a:rPr lang="ru-RU" smtClean="0"/>
              <a:pPr/>
              <a:t>29</a:t>
            </a:fld>
            <a:endParaRPr lang="ru-RU"/>
          </a:p>
        </p:txBody>
      </p:sp>
      <p:sp>
        <p:nvSpPr>
          <p:cNvPr id="16"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376006" y="2350909"/>
            <a:ext cx="5643094" cy="3239664"/>
          </a:xfrm>
        </p:spPr>
        <p:txBody>
          <a:bodyPr>
            <a:noAutofit/>
          </a:bodyPr>
          <a:lstStyle/>
          <a:p>
            <a:pPr marL="457200" lvl="0" indent="-457200" algn="just">
              <a:lnSpc>
                <a:spcPct val="114000"/>
              </a:lnSpc>
              <a:buFont typeface="Wingdings" panose="05000000000000000000" pitchFamily="2" charset="2"/>
              <a:buChar char="v"/>
            </a:pPr>
            <a:r>
              <a:rPr lang="ru-RU" sz="2000" b="1" dirty="0" err="1">
                <a:solidFill>
                  <a:prstClr val="black"/>
                </a:solidFill>
                <a:latin typeface="TT Hoves"/>
                <a:ea typeface="Times New Roman" panose="02020603050405020304" pitchFamily="18" charset="0"/>
                <a:cs typeface="Arial" panose="020B0604020202020204" pitchFamily="34" charset="0"/>
              </a:rPr>
              <a:t>Access</a:t>
            </a:r>
            <a:r>
              <a:rPr lang="ru-RU" sz="2000" b="1" dirty="0">
                <a:solidFill>
                  <a:prstClr val="black"/>
                </a:solidFill>
                <a:latin typeface="TT Hoves"/>
                <a:ea typeface="Times New Roman" panose="02020603050405020304" pitchFamily="18" charset="0"/>
                <a:cs typeface="Arial" panose="020B0604020202020204" pitchFamily="34" charset="0"/>
              </a:rPr>
              <a:t> </a:t>
            </a:r>
            <a:r>
              <a:rPr lang="ru-RU" sz="2000" b="1" dirty="0" err="1">
                <a:solidFill>
                  <a:prstClr val="black"/>
                </a:solidFill>
                <a:latin typeface="TT Hoves"/>
                <a:ea typeface="Times New Roman" panose="02020603050405020304" pitchFamily="18" charset="0"/>
                <a:cs typeface="Arial" panose="020B0604020202020204" pitchFamily="34" charset="0"/>
              </a:rPr>
              <a:t>port</a:t>
            </a:r>
            <a:r>
              <a:rPr lang="ru-RU" sz="2000" b="1" dirty="0">
                <a:solidFill>
                  <a:prstClr val="black"/>
                </a:solidFill>
                <a:latin typeface="TT Hoves"/>
                <a:ea typeface="Times New Roman" panose="02020603050405020304" pitchFamily="18" charset="0"/>
                <a:cs typeface="Arial" panose="020B0604020202020204" pitchFamily="34" charset="0"/>
              </a:rPr>
              <a:t> </a:t>
            </a:r>
            <a:r>
              <a:rPr lang="ru-RU" sz="2000" dirty="0">
                <a:solidFill>
                  <a:prstClr val="black"/>
                </a:solidFill>
                <a:latin typeface="TT Hoves"/>
                <a:ea typeface="Times New Roman" panose="02020603050405020304" pitchFamily="18" charset="0"/>
                <a:cs typeface="Arial" panose="020B0604020202020204" pitchFamily="34" charset="0"/>
              </a:rPr>
              <a:t>— порт доступа — к нему </a:t>
            </a:r>
            <a:r>
              <a:rPr lang="ru-RU" sz="2000" dirty="0" smtClean="0">
                <a:solidFill>
                  <a:prstClr val="black"/>
                </a:solidFill>
                <a:latin typeface="TT Hoves"/>
                <a:ea typeface="Times New Roman" panose="02020603050405020304" pitchFamily="18" charset="0"/>
                <a:cs typeface="Arial" panose="020B0604020202020204" pitchFamily="34" charset="0"/>
              </a:rPr>
              <a:t>подключаются </a:t>
            </a:r>
            <a:r>
              <a:rPr lang="ru-RU" sz="2000" dirty="0">
                <a:solidFill>
                  <a:prstClr val="black"/>
                </a:solidFill>
                <a:latin typeface="TT Hoves"/>
                <a:ea typeface="Times New Roman" panose="02020603050405020304" pitchFamily="18" charset="0"/>
                <a:cs typeface="Arial" panose="020B0604020202020204" pitchFamily="34" charset="0"/>
              </a:rPr>
              <a:t>конечные узлы. Трафик между этим портом и устройством </a:t>
            </a:r>
            <a:r>
              <a:rPr lang="ru-RU" sz="2000" dirty="0" err="1" smtClean="0">
                <a:solidFill>
                  <a:prstClr val="black"/>
                </a:solidFill>
                <a:latin typeface="TT Hoves"/>
                <a:ea typeface="Times New Roman" panose="02020603050405020304" pitchFamily="18" charset="0"/>
                <a:cs typeface="Arial" panose="020B0604020202020204" pitchFamily="34" charset="0"/>
              </a:rPr>
              <a:t>нетегированный</a:t>
            </a:r>
            <a:endParaRPr lang="ru-RU" sz="2000" dirty="0" smtClean="0">
              <a:solidFill>
                <a:prstClr val="black"/>
              </a:solidFill>
              <a:latin typeface="TT Hoves"/>
              <a:ea typeface="Times New Roman" panose="02020603050405020304" pitchFamily="18" charset="0"/>
              <a:cs typeface="Arial" panose="020B0604020202020204" pitchFamily="34" charset="0"/>
            </a:endParaRPr>
          </a:p>
          <a:p>
            <a:pPr marL="457200" lvl="0" indent="-457200" algn="just">
              <a:lnSpc>
                <a:spcPct val="114000"/>
              </a:lnSpc>
              <a:buFont typeface="Wingdings" panose="05000000000000000000" pitchFamily="2" charset="2"/>
              <a:buChar char="v"/>
            </a:pPr>
            <a:r>
              <a:rPr lang="ru-RU" sz="2000" b="1" dirty="0" err="1" smtClean="0">
                <a:solidFill>
                  <a:prstClr val="black"/>
                </a:solidFill>
                <a:latin typeface="TT Hoves"/>
                <a:ea typeface="Times New Roman" panose="02020603050405020304" pitchFamily="18" charset="0"/>
                <a:cs typeface="Arial" panose="020B0604020202020204" pitchFamily="34" charset="0"/>
              </a:rPr>
              <a:t>Trunk</a:t>
            </a:r>
            <a:r>
              <a:rPr lang="ru-RU" sz="2000" b="1" dirty="0" smtClean="0">
                <a:solidFill>
                  <a:prstClr val="black"/>
                </a:solidFill>
                <a:latin typeface="TT Hoves"/>
                <a:ea typeface="Times New Roman" panose="02020603050405020304" pitchFamily="18" charset="0"/>
                <a:cs typeface="Arial" panose="020B0604020202020204" pitchFamily="34" charset="0"/>
              </a:rPr>
              <a:t> </a:t>
            </a:r>
            <a:r>
              <a:rPr lang="ru-RU" sz="2000" b="1" dirty="0" err="1">
                <a:solidFill>
                  <a:prstClr val="black"/>
                </a:solidFill>
                <a:latin typeface="TT Hoves"/>
                <a:ea typeface="Times New Roman" panose="02020603050405020304" pitchFamily="18" charset="0"/>
                <a:cs typeface="Arial" panose="020B0604020202020204" pitchFamily="34" charset="0"/>
              </a:rPr>
              <a:t>port</a:t>
            </a:r>
            <a:r>
              <a:rPr lang="ru-RU" sz="2000" b="1" dirty="0">
                <a:solidFill>
                  <a:prstClr val="black"/>
                </a:solidFill>
                <a:latin typeface="TT Hoves"/>
                <a:ea typeface="Times New Roman" panose="02020603050405020304" pitchFamily="18" charset="0"/>
                <a:cs typeface="Arial" panose="020B0604020202020204" pitchFamily="34" charset="0"/>
              </a:rPr>
              <a:t>. </a:t>
            </a:r>
            <a:r>
              <a:rPr lang="ru-RU" sz="2000" dirty="0" smtClean="0">
                <a:solidFill>
                  <a:prstClr val="black"/>
                </a:solidFill>
                <a:latin typeface="TT Hoves"/>
                <a:ea typeface="Times New Roman" panose="02020603050405020304" pitchFamily="18" charset="0"/>
                <a:cs typeface="Arial" panose="020B0604020202020204" pitchFamily="34" charset="0"/>
              </a:rPr>
              <a:t>Отвечает за связь сетевых устройств. </a:t>
            </a:r>
            <a:r>
              <a:rPr lang="ru-RU" sz="2000" dirty="0">
                <a:solidFill>
                  <a:prstClr val="black"/>
                </a:solidFill>
                <a:latin typeface="TT Hoves"/>
                <a:ea typeface="Times New Roman" panose="02020603050405020304" pitchFamily="18" charset="0"/>
                <a:cs typeface="Arial" panose="020B0604020202020204" pitchFamily="34" charset="0"/>
              </a:rPr>
              <a:t>Внутри такой линии передаётся трафик нескольких </a:t>
            </a:r>
            <a:r>
              <a:rPr lang="en-US" sz="2000" dirty="0" smtClean="0">
                <a:solidFill>
                  <a:prstClr val="black"/>
                </a:solidFill>
                <a:latin typeface="TT Hoves"/>
                <a:ea typeface="Times New Roman" panose="02020603050405020304" pitchFamily="18" charset="0"/>
                <a:cs typeface="Arial" panose="020B0604020202020204" pitchFamily="34" charset="0"/>
              </a:rPr>
              <a:t>VLAN</a:t>
            </a:r>
            <a:r>
              <a:rPr lang="ru-RU" sz="2000" dirty="0" err="1" smtClean="0">
                <a:solidFill>
                  <a:prstClr val="black"/>
                </a:solidFill>
                <a:latin typeface="TT Hoves"/>
                <a:ea typeface="Times New Roman" panose="02020603050405020304" pitchFamily="18" charset="0"/>
                <a:cs typeface="Arial" panose="020B0604020202020204" pitchFamily="34" charset="0"/>
              </a:rPr>
              <a:t>ов</a:t>
            </a:r>
            <a:endParaRPr lang="ru-RU" sz="2000" dirty="0">
              <a:solidFill>
                <a:prstClr val="black"/>
              </a:solidFill>
              <a:latin typeface="TT Hoves"/>
              <a:ea typeface="Arial" panose="020B0604020202020204" pitchFamily="34" charset="0"/>
              <a:cs typeface="Arial" panose="020B0604020202020204" pitchFamily="34" charset="0"/>
            </a:endParaRPr>
          </a:p>
        </p:txBody>
      </p:sp>
      <p:sp>
        <p:nvSpPr>
          <p:cNvPr id="17"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961609" y="761250"/>
            <a:ext cx="5026431" cy="1097927"/>
          </a:xfrm>
        </p:spPr>
        <p:txBody>
          <a:bodyPr>
            <a:normAutofit/>
          </a:bodyPr>
          <a:lstStyle/>
          <a:p>
            <a:pPr>
              <a:tabLst>
                <a:tab pos="3132138" algn="l"/>
              </a:tabLst>
            </a:pPr>
            <a:r>
              <a:rPr lang="en-US" sz="4000" b="1" dirty="0" smtClean="0">
                <a:effectLst>
                  <a:outerShdw blurRad="38100" dist="38100" dir="2700000" algn="tl">
                    <a:srgbClr val="000000">
                      <a:alpha val="43137"/>
                    </a:srgbClr>
                  </a:outerShdw>
                </a:effectLst>
                <a:latin typeface="TT Hoves DemiBold" panose="02000503030000020004" pitchFamily="2" charset="-52"/>
              </a:rPr>
              <a:t>VLAN </a:t>
            </a:r>
            <a:r>
              <a:rPr lang="ru-RU" sz="4000" b="1" dirty="0" smtClean="0">
                <a:effectLst>
                  <a:outerShdw blurRad="38100" dist="38100" dir="2700000" algn="tl">
                    <a:srgbClr val="000000">
                      <a:alpha val="43137"/>
                    </a:srgbClr>
                  </a:outerShdw>
                </a:effectLst>
                <a:latin typeface="TT Hoves DemiBold" panose="02000503030000020004" pitchFamily="2" charset="-52"/>
              </a:rPr>
              <a:t>порты</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Tree>
    <p:extLst>
      <p:ext uri="{BB962C8B-B14F-4D97-AF65-F5344CB8AC3E}">
        <p14:creationId xmlns:p14="http://schemas.microsoft.com/office/powerpoint/2010/main" val="1803154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quarter" idx="15"/>
          </p:nvPr>
        </p:nvSpPr>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4" name="Заголовок 3"/>
          <p:cNvSpPr>
            <a:spLocks noGrp="1"/>
          </p:cNvSpPr>
          <p:nvPr>
            <p:ph type="title"/>
          </p:nvPr>
        </p:nvSpPr>
        <p:spPr>
          <a:xfrm>
            <a:off x="3733597" y="1010880"/>
            <a:ext cx="5425848"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Топологии сети</a:t>
            </a:r>
            <a:endParaRPr lang="ru-RU" sz="4000" b="1" dirty="0">
              <a:effectLst>
                <a:outerShdw blurRad="38100" dist="38100" dir="2700000" algn="tl">
                  <a:srgbClr val="000000">
                    <a:alpha val="43137"/>
                  </a:srgbClr>
                </a:outerShdw>
              </a:effectLst>
              <a:latin typeface="TT Hoves DemiBold"/>
            </a:endParaRPr>
          </a:p>
        </p:txBody>
      </p:sp>
      <p:sp>
        <p:nvSpPr>
          <p:cNvPr id="7" name="Текст 6"/>
          <p:cNvSpPr>
            <a:spLocks noGrp="1"/>
          </p:cNvSpPr>
          <p:nvPr>
            <p:ph type="body" sz="half" idx="16"/>
          </p:nvPr>
        </p:nvSpPr>
        <p:spPr>
          <a:xfrm>
            <a:off x="3107575" y="2322614"/>
            <a:ext cx="2442129" cy="693580"/>
          </a:xfrm>
        </p:spPr>
        <p:txBody>
          <a:bodyPr/>
          <a:lstStyle/>
          <a:p>
            <a:r>
              <a:rPr lang="ru-RU" sz="2000" dirty="0" smtClean="0">
                <a:solidFill>
                  <a:srgbClr val="FF0000"/>
                </a:solidFill>
                <a:latin typeface="TT Hoves"/>
              </a:rPr>
              <a:t>Шина</a:t>
            </a:r>
          </a:p>
          <a:p>
            <a:endParaRPr lang="ru-RU" sz="2000" dirty="0">
              <a:latin typeface="TT Hoves"/>
            </a:endParaRPr>
          </a:p>
        </p:txBody>
      </p:sp>
      <p:sp>
        <p:nvSpPr>
          <p:cNvPr id="9" name="Текст 8"/>
          <p:cNvSpPr>
            <a:spLocks noGrp="1"/>
          </p:cNvSpPr>
          <p:nvPr>
            <p:ph type="body" sz="half" idx="18"/>
          </p:nvPr>
        </p:nvSpPr>
        <p:spPr>
          <a:xfrm>
            <a:off x="7898502" y="2323104"/>
            <a:ext cx="2442129" cy="693580"/>
          </a:xfrm>
        </p:spPr>
        <p:txBody>
          <a:bodyPr/>
          <a:lstStyle/>
          <a:p>
            <a:r>
              <a:rPr lang="ru-RU" sz="2000" dirty="0" smtClean="0">
                <a:latin typeface="TT Hoves"/>
              </a:rPr>
              <a:t>Кольцо</a:t>
            </a:r>
            <a:endParaRPr lang="ru-RU" sz="2000" dirty="0">
              <a:latin typeface="TT Hoves"/>
            </a:endParaRPr>
          </a:p>
        </p:txBody>
      </p:sp>
      <p:sp>
        <p:nvSpPr>
          <p:cNvPr id="18"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3</a:t>
            </a:fld>
            <a:endParaRPr lang="ru-RU" dirty="0"/>
          </a:p>
        </p:txBody>
      </p:sp>
      <p:pic>
        <p:nvPicPr>
          <p:cNvPr id="19" name="Рисунок 18"/>
          <p:cNvPicPr>
            <a:picLocks noChangeAspect="1"/>
          </p:cNvPicPr>
          <p:nvPr/>
        </p:nvPicPr>
        <p:blipFill>
          <a:blip r:embed="rId3"/>
          <a:stretch>
            <a:fillRect/>
          </a:stretch>
        </p:blipFill>
        <p:spPr>
          <a:xfrm>
            <a:off x="655321" y="2771702"/>
            <a:ext cx="5791200" cy="2814942"/>
          </a:xfrm>
          <a:prstGeom prst="rect">
            <a:avLst/>
          </a:prstGeom>
        </p:spPr>
      </p:pic>
      <p:pic>
        <p:nvPicPr>
          <p:cNvPr id="20" name="Рисунок 19"/>
          <p:cNvPicPr>
            <a:picLocks noChangeAspect="1"/>
          </p:cNvPicPr>
          <p:nvPr/>
        </p:nvPicPr>
        <p:blipFill>
          <a:blip r:embed="rId4"/>
          <a:stretch>
            <a:fillRect/>
          </a:stretch>
        </p:blipFill>
        <p:spPr>
          <a:xfrm>
            <a:off x="6636970" y="2669894"/>
            <a:ext cx="4236707" cy="3018558"/>
          </a:xfrm>
          <a:prstGeom prst="rect">
            <a:avLst/>
          </a:prstGeom>
        </p:spPr>
      </p:pic>
    </p:spTree>
    <p:extLst>
      <p:ext uri="{BB962C8B-B14F-4D97-AF65-F5344CB8AC3E}">
        <p14:creationId xmlns:p14="http://schemas.microsoft.com/office/powerpoint/2010/main" val="21282178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p:txBody>
          <a:bodyPr/>
          <a:lstStyle/>
          <a:p>
            <a:fld id="{3B5CA0C3-2E3F-4C16-8F43-1643E3AA67E7}" type="slidenum">
              <a:rPr lang="ru-RU" smtClean="0"/>
              <a:pPr/>
              <a:t>30</a:t>
            </a:fld>
            <a:endParaRPr lang="ru-RU"/>
          </a:p>
        </p:txBody>
      </p:sp>
      <p:sp>
        <p:nvSpPr>
          <p:cNvPr id="4"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3398109" y="949920"/>
            <a:ext cx="5867811" cy="1097927"/>
          </a:xfrm>
        </p:spPr>
        <p:txBody>
          <a:bodyPr>
            <a:normAutofit/>
          </a:bodyPr>
          <a:lstStyle/>
          <a:p>
            <a:r>
              <a:rPr lang="ru-RU" sz="4000" b="1" dirty="0" smtClean="0">
                <a:effectLst>
                  <a:outerShdw blurRad="38100" dist="38100" dir="2700000" algn="tl">
                    <a:srgbClr val="000000">
                      <a:alpha val="43137"/>
                    </a:srgbClr>
                  </a:outerShdw>
                </a:effectLst>
                <a:latin typeface="TT Hoves DemiBold" panose="02000503030000020004" pitchFamily="2" charset="-52"/>
              </a:rPr>
              <a:t>Процесс тегирования</a:t>
            </a:r>
            <a:endParaRPr lang="ru-RU" sz="4000" b="1" dirty="0"/>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980" y="2194618"/>
            <a:ext cx="7178040" cy="3688080"/>
          </a:xfrm>
          <a:prstGeom prst="rect">
            <a:avLst/>
          </a:prstGeom>
        </p:spPr>
      </p:pic>
    </p:spTree>
    <p:extLst>
      <p:ext uri="{BB962C8B-B14F-4D97-AF65-F5344CB8AC3E}">
        <p14:creationId xmlns:p14="http://schemas.microsoft.com/office/powerpoint/2010/main" val="3569606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p:txBody>
          <a:bodyPr/>
          <a:lstStyle/>
          <a:p>
            <a:fld id="{3B5CA0C3-2E3F-4C16-8F43-1643E3AA67E7}" type="slidenum">
              <a:rPr lang="ru-RU" smtClean="0"/>
              <a:pPr/>
              <a:t>31</a:t>
            </a:fld>
            <a:endParaRPr lang="ru-RU"/>
          </a:p>
        </p:txBody>
      </p:sp>
      <p:sp>
        <p:nvSpPr>
          <p:cNvPr id="4"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2339340" y="965160"/>
            <a:ext cx="7833771" cy="1097927"/>
          </a:xfrm>
        </p:spPr>
        <p:txBody>
          <a:bodyPr>
            <a:normAutofit/>
          </a:bodyPr>
          <a:lstStyle/>
          <a:p>
            <a:r>
              <a:rPr lang="ru-RU" sz="4000" b="1" dirty="0" smtClean="0">
                <a:effectLst>
                  <a:outerShdw blurRad="38100" dist="38100" dir="2700000" algn="tl">
                    <a:srgbClr val="000000">
                      <a:alpha val="43137"/>
                    </a:srgbClr>
                  </a:outerShdw>
                </a:effectLst>
                <a:latin typeface="TT Hoves DemiBold" panose="02000503030000020004" pitchFamily="2" charset="-52"/>
              </a:rPr>
              <a:t>Маршрутизация между </a:t>
            </a:r>
            <a:r>
              <a:rPr lang="en-US" sz="4000" b="1" dirty="0" smtClean="0">
                <a:effectLst>
                  <a:outerShdw blurRad="38100" dist="38100" dir="2700000" algn="tl">
                    <a:srgbClr val="000000">
                      <a:alpha val="43137"/>
                    </a:srgbClr>
                  </a:outerShdw>
                </a:effectLst>
                <a:latin typeface="TT Hoves DemiBold" panose="02000503030000020004" pitchFamily="2" charset="-52"/>
              </a:rPr>
              <a:t>VLAN</a:t>
            </a:r>
            <a:endParaRPr lang="ru-RU" sz="4000" b="1" dirty="0"/>
          </a:p>
        </p:txBody>
      </p:sp>
      <p:sp>
        <p:nvSpPr>
          <p:cNvPr id="8"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608" y="1813656"/>
            <a:ext cx="7330440" cy="3855720"/>
          </a:xfrm>
          <a:prstGeom prst="rect">
            <a:avLst/>
          </a:prstGeom>
        </p:spPr>
      </p:pic>
    </p:spTree>
    <p:extLst>
      <p:ext uri="{BB962C8B-B14F-4D97-AF65-F5344CB8AC3E}">
        <p14:creationId xmlns:p14="http://schemas.microsoft.com/office/powerpoint/2010/main" val="6540065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fld id="{3B5CA0C3-2E3F-4C16-8F43-1643E3AA67E7}" type="slidenum">
              <a:rPr lang="ru-RU" smtClean="0"/>
              <a:t>32</a:t>
            </a:fld>
            <a:endParaRPr lang="ru-RU" dirty="0"/>
          </a:p>
        </p:txBody>
      </p:sp>
      <p:sp>
        <p:nvSpPr>
          <p:cNvPr id="4" name="Заголовок 3"/>
          <p:cNvSpPr>
            <a:spLocks noGrp="1"/>
          </p:cNvSpPr>
          <p:nvPr>
            <p:ph type="title"/>
          </p:nvPr>
        </p:nvSpPr>
        <p:spPr>
          <a:xfrm>
            <a:off x="5699353" y="1056600"/>
            <a:ext cx="3078888" cy="1097927"/>
          </a:xfrm>
        </p:spPr>
        <p:txBody>
          <a:bodyPr>
            <a:normAutofit/>
          </a:bodyPr>
          <a:lstStyle/>
          <a:p>
            <a:r>
              <a:rPr lang="en-US" sz="4000" b="1" dirty="0" smtClean="0">
                <a:effectLst>
                  <a:outerShdw blurRad="38100" dist="38100" dir="2700000" algn="tl">
                    <a:srgbClr val="000000">
                      <a:alpha val="43137"/>
                    </a:srgbClr>
                  </a:outerShdw>
                </a:effectLst>
                <a:latin typeface="TT Hoves DemiBold"/>
              </a:rPr>
              <a:t>VTP</a:t>
            </a:r>
            <a:endParaRPr lang="ru-RU" sz="4000" b="1" dirty="0">
              <a:effectLst>
                <a:outerShdw blurRad="38100" dist="38100" dir="2700000" algn="tl">
                  <a:srgbClr val="000000">
                    <a:alpha val="43137"/>
                  </a:srgbClr>
                </a:outerShdw>
              </a:effectLst>
              <a:latin typeface="TT Hoves DemiBold"/>
            </a:endParaRPr>
          </a:p>
        </p:txBody>
      </p:sp>
      <p:sp>
        <p:nvSpPr>
          <p:cNvPr id="5" name="Текст 4"/>
          <p:cNvSpPr>
            <a:spLocks noGrp="1"/>
          </p:cNvSpPr>
          <p:nvPr>
            <p:ph type="body" sz="half" idx="14"/>
          </p:nvPr>
        </p:nvSpPr>
        <p:spPr>
          <a:xfrm>
            <a:off x="1881851" y="3357890"/>
            <a:ext cx="4251960" cy="2804664"/>
          </a:xfrm>
        </p:spPr>
        <p:txBody>
          <a:bodyPr>
            <a:noAutofit/>
          </a:bodyPr>
          <a:lstStyle/>
          <a:p>
            <a:pPr marL="457200" indent="-457200">
              <a:lnSpc>
                <a:spcPct val="150000"/>
              </a:lnSpc>
              <a:buFont typeface="Wingdings" panose="05000000000000000000" pitchFamily="2" charset="2"/>
              <a:buChar char="v"/>
            </a:pPr>
            <a:r>
              <a:rPr lang="ru-RU" sz="2000" dirty="0" err="1">
                <a:latin typeface="TT Hoves"/>
              </a:rPr>
              <a:t>Summary</a:t>
            </a:r>
            <a:r>
              <a:rPr lang="ru-RU" sz="2000" dirty="0">
                <a:latin typeface="TT Hoves"/>
              </a:rPr>
              <a:t> </a:t>
            </a:r>
            <a:r>
              <a:rPr lang="ru-RU" sz="2000" dirty="0" err="1">
                <a:latin typeface="TT Hoves"/>
              </a:rPr>
              <a:t>advertisements</a:t>
            </a:r>
            <a:endParaRPr lang="ru-RU" sz="2000" dirty="0">
              <a:latin typeface="TT Hoves"/>
            </a:endParaRPr>
          </a:p>
          <a:p>
            <a:pPr marL="457200" indent="-457200">
              <a:lnSpc>
                <a:spcPct val="150000"/>
              </a:lnSpc>
              <a:buFont typeface="Wingdings" panose="05000000000000000000" pitchFamily="2" charset="2"/>
              <a:buChar char="v"/>
            </a:pPr>
            <a:r>
              <a:rPr lang="ru-RU" sz="2000" dirty="0" err="1">
                <a:latin typeface="TT Hoves"/>
              </a:rPr>
              <a:t>Subset</a:t>
            </a:r>
            <a:r>
              <a:rPr lang="ru-RU" sz="2000" dirty="0">
                <a:latin typeface="TT Hoves"/>
              </a:rPr>
              <a:t> </a:t>
            </a:r>
            <a:r>
              <a:rPr lang="ru-RU" sz="2000" dirty="0" err="1">
                <a:latin typeface="TT Hoves"/>
              </a:rPr>
              <a:t>advertisements</a:t>
            </a:r>
            <a:endParaRPr lang="ru-RU" sz="2000" dirty="0">
              <a:latin typeface="TT Hoves"/>
            </a:endParaRPr>
          </a:p>
          <a:p>
            <a:pPr marL="457200" indent="-457200">
              <a:lnSpc>
                <a:spcPct val="150000"/>
              </a:lnSpc>
              <a:buFont typeface="Wingdings" panose="05000000000000000000" pitchFamily="2" charset="2"/>
              <a:buChar char="v"/>
            </a:pPr>
            <a:r>
              <a:rPr lang="ru-RU" sz="2000" dirty="0" err="1">
                <a:latin typeface="TT Hoves"/>
              </a:rPr>
              <a:t>Advertisement</a:t>
            </a:r>
            <a:r>
              <a:rPr lang="ru-RU" sz="2000" dirty="0">
                <a:latin typeface="TT Hoves"/>
              </a:rPr>
              <a:t> </a:t>
            </a:r>
            <a:r>
              <a:rPr lang="ru-RU" sz="2000" dirty="0" err="1">
                <a:latin typeface="TT Hoves"/>
              </a:rPr>
              <a:t>requests</a:t>
            </a:r>
            <a:endParaRPr lang="ru-RU" sz="2000" dirty="0">
              <a:latin typeface="TT Hoves"/>
            </a:endParaRPr>
          </a:p>
          <a:p>
            <a:pPr marL="457200" indent="-457200">
              <a:lnSpc>
                <a:spcPct val="150000"/>
              </a:lnSpc>
              <a:buFont typeface="Wingdings" panose="05000000000000000000" pitchFamily="2" charset="2"/>
              <a:buChar char="v"/>
            </a:pPr>
            <a:r>
              <a:rPr lang="ru-RU" sz="2000" dirty="0">
                <a:latin typeface="TT Hoves"/>
              </a:rPr>
              <a:t>VTP </a:t>
            </a:r>
            <a:r>
              <a:rPr lang="ru-RU" sz="2000" dirty="0" err="1">
                <a:latin typeface="TT Hoves"/>
              </a:rPr>
              <a:t>Join</a:t>
            </a:r>
            <a:r>
              <a:rPr lang="ru-RU" sz="2000" dirty="0">
                <a:latin typeface="TT Hoves"/>
              </a:rPr>
              <a:t> </a:t>
            </a:r>
            <a:r>
              <a:rPr lang="ru-RU" sz="2000" dirty="0" err="1" smtClean="0">
                <a:latin typeface="TT Hoves"/>
              </a:rPr>
              <a:t>messages</a:t>
            </a:r>
            <a:endParaRPr lang="ru-RU" sz="2000" dirty="0">
              <a:latin typeface="TT Hoves"/>
            </a:endParaRPr>
          </a:p>
        </p:txBody>
      </p:sp>
      <p:sp>
        <p:nvSpPr>
          <p:cNvPr id="6" name="Текст 5"/>
          <p:cNvSpPr>
            <a:spLocks noGrp="1"/>
          </p:cNvSpPr>
          <p:nvPr>
            <p:ph type="body" sz="half" idx="16"/>
          </p:nvPr>
        </p:nvSpPr>
        <p:spPr>
          <a:xfrm>
            <a:off x="1972882" y="2848504"/>
            <a:ext cx="3932329" cy="693580"/>
          </a:xfrm>
        </p:spPr>
        <p:txBody>
          <a:bodyPr/>
          <a:lstStyle/>
          <a:p>
            <a:r>
              <a:rPr lang="ru-RU" sz="2000" dirty="0" smtClean="0">
                <a:latin typeface="TT Hoves" pitchFamily="50" charset="-52"/>
              </a:rPr>
              <a:t>Сообщения </a:t>
            </a:r>
            <a:r>
              <a:rPr lang="en-US" sz="2000" dirty="0" smtClean="0">
                <a:latin typeface="TT Hoves" pitchFamily="50" charset="-52"/>
              </a:rPr>
              <a:t>VTP</a:t>
            </a:r>
            <a:endParaRPr lang="ru-RU" sz="2000" dirty="0">
              <a:latin typeface="TT Hoves" pitchFamily="50" charset="-52"/>
            </a:endParaRPr>
          </a:p>
        </p:txBody>
      </p:sp>
      <p:sp>
        <p:nvSpPr>
          <p:cNvPr id="8" name="Текст 7"/>
          <p:cNvSpPr>
            <a:spLocks noGrp="1"/>
          </p:cNvSpPr>
          <p:nvPr>
            <p:ph type="body" sz="half" idx="18"/>
          </p:nvPr>
        </p:nvSpPr>
        <p:spPr>
          <a:xfrm>
            <a:off x="7002491" y="2846235"/>
            <a:ext cx="3962399" cy="693580"/>
          </a:xfrm>
        </p:spPr>
        <p:txBody>
          <a:bodyPr/>
          <a:lstStyle/>
          <a:p>
            <a:r>
              <a:rPr lang="ru-RU" sz="2000" dirty="0" smtClean="0">
                <a:latin typeface="TT Hoves" pitchFamily="50" charset="-52"/>
              </a:rPr>
              <a:t>Режимы работы</a:t>
            </a:r>
            <a:endParaRPr lang="ru-RU" sz="2000" dirty="0">
              <a:latin typeface="TT Hoves" pitchFamily="50" charset="-52"/>
            </a:endParaRPr>
          </a:p>
        </p:txBody>
      </p:sp>
      <p:sp>
        <p:nvSpPr>
          <p:cNvPr id="17"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18" name="Текст 4"/>
          <p:cNvSpPr>
            <a:spLocks noGrp="1"/>
          </p:cNvSpPr>
          <p:nvPr>
            <p:ph type="body" sz="half" idx="14"/>
          </p:nvPr>
        </p:nvSpPr>
        <p:spPr>
          <a:xfrm>
            <a:off x="7048211" y="3434090"/>
            <a:ext cx="4251960" cy="2865624"/>
          </a:xfrm>
        </p:spPr>
        <p:txBody>
          <a:bodyPr>
            <a:noAutofit/>
          </a:bodyPr>
          <a:lstStyle/>
          <a:p>
            <a:pPr marL="342900" indent="-342900">
              <a:lnSpc>
                <a:spcPct val="150000"/>
              </a:lnSpc>
              <a:buFont typeface="Wingdings" panose="05000000000000000000" pitchFamily="2" charset="2"/>
              <a:buChar char="v"/>
            </a:pPr>
            <a:r>
              <a:rPr lang="en-US" sz="2000" dirty="0" smtClean="0">
                <a:latin typeface="TT Hoves"/>
              </a:rPr>
              <a:t>Server</a:t>
            </a:r>
          </a:p>
          <a:p>
            <a:pPr marL="342900" indent="-342900">
              <a:lnSpc>
                <a:spcPct val="150000"/>
              </a:lnSpc>
              <a:buFont typeface="Wingdings" panose="05000000000000000000" pitchFamily="2" charset="2"/>
              <a:buChar char="v"/>
            </a:pPr>
            <a:r>
              <a:rPr lang="en-US" sz="2000" dirty="0" smtClean="0">
                <a:latin typeface="TT Hoves"/>
              </a:rPr>
              <a:t>Client</a:t>
            </a:r>
          </a:p>
          <a:p>
            <a:pPr marL="342900" indent="-342900">
              <a:lnSpc>
                <a:spcPct val="150000"/>
              </a:lnSpc>
              <a:buFont typeface="Wingdings" panose="05000000000000000000" pitchFamily="2" charset="2"/>
              <a:buChar char="v"/>
            </a:pPr>
            <a:r>
              <a:rPr lang="en-US" sz="2000" dirty="0" smtClean="0">
                <a:latin typeface="TT Hoves"/>
              </a:rPr>
              <a:t>Transparent</a:t>
            </a:r>
          </a:p>
          <a:p>
            <a:pPr marL="342900" indent="-342900">
              <a:lnSpc>
                <a:spcPct val="150000"/>
              </a:lnSpc>
              <a:buFont typeface="Wingdings" panose="05000000000000000000" pitchFamily="2" charset="2"/>
              <a:buChar char="v"/>
            </a:pPr>
            <a:r>
              <a:rPr lang="en-US" sz="2000" dirty="0" smtClean="0">
                <a:latin typeface="TT Hoves"/>
              </a:rPr>
              <a:t>Off (</a:t>
            </a:r>
            <a:r>
              <a:rPr lang="ru-RU" sz="2000" dirty="0" smtClean="0">
                <a:latin typeface="TT Hoves"/>
              </a:rPr>
              <a:t>в 3 версии </a:t>
            </a:r>
            <a:r>
              <a:rPr lang="en-US" sz="2000" dirty="0" smtClean="0">
                <a:latin typeface="TT Hoves"/>
              </a:rPr>
              <a:t>VTP)</a:t>
            </a:r>
          </a:p>
        </p:txBody>
      </p:sp>
      <p:sp>
        <p:nvSpPr>
          <p:cNvPr id="9" name="Текст 1">
            <a:extLst>
              <a:ext uri="{FF2B5EF4-FFF2-40B4-BE49-F238E27FC236}">
                <a16:creationId xmlns:a16="http://schemas.microsoft.com/office/drawing/2014/main" xmlns="" id="{8EDEAE04-707E-48D5-B5F6-05D20454822B}"/>
              </a:ext>
            </a:extLst>
          </p:cNvPr>
          <p:cNvSpPr>
            <a:spLocks noGrp="1"/>
          </p:cNvSpPr>
          <p:nvPr>
            <p:ph type="body" sz="half" idx="4294967295"/>
          </p:nvPr>
        </p:nvSpPr>
        <p:spPr>
          <a:xfrm>
            <a:off x="1828801" y="1855127"/>
            <a:ext cx="9132424" cy="911222"/>
          </a:xfrm>
          <a:prstGeom prst="rect">
            <a:avLst/>
          </a:prstGeom>
        </p:spPr>
        <p:txBody>
          <a:bodyPr>
            <a:noAutofit/>
          </a:bodyPr>
          <a:lstStyle/>
          <a:p>
            <a:pPr marL="0" lvl="0" indent="0" algn="just">
              <a:lnSpc>
                <a:spcPct val="114000"/>
              </a:lnSpc>
              <a:buSzPct val="125000"/>
              <a:buNone/>
            </a:pPr>
            <a:r>
              <a:rPr lang="en-US" sz="2000" b="1" dirty="0" smtClean="0">
                <a:solidFill>
                  <a:prstClr val="black"/>
                </a:solidFill>
                <a:latin typeface="TT Hoves"/>
                <a:ea typeface="Arial" panose="020B0604020202020204" pitchFamily="34" charset="0"/>
                <a:cs typeface="Arial" panose="020B0604020202020204" pitchFamily="34" charset="0"/>
              </a:rPr>
              <a:t>VLAN </a:t>
            </a:r>
            <a:r>
              <a:rPr lang="en-US" sz="2000" b="1" dirty="0" err="1" smtClean="0">
                <a:solidFill>
                  <a:prstClr val="black"/>
                </a:solidFill>
                <a:latin typeface="TT Hoves"/>
                <a:ea typeface="Arial" panose="020B0604020202020204" pitchFamily="34" charset="0"/>
                <a:cs typeface="Arial" panose="020B0604020202020204" pitchFamily="34" charset="0"/>
              </a:rPr>
              <a:t>Trunking</a:t>
            </a:r>
            <a:r>
              <a:rPr lang="en-US" sz="2000" b="1" dirty="0" smtClean="0">
                <a:solidFill>
                  <a:prstClr val="black"/>
                </a:solidFill>
                <a:latin typeface="TT Hoves"/>
                <a:ea typeface="Arial" panose="020B0604020202020204" pitchFamily="34" charset="0"/>
                <a:cs typeface="Arial" panose="020B0604020202020204" pitchFamily="34" charset="0"/>
              </a:rPr>
              <a:t> Protocol – </a:t>
            </a:r>
            <a:r>
              <a:rPr lang="ru-RU" sz="2000" dirty="0" smtClean="0">
                <a:solidFill>
                  <a:prstClr val="black"/>
                </a:solidFill>
                <a:latin typeface="TT Hoves"/>
                <a:ea typeface="Arial" panose="020B0604020202020204" pitchFamily="34" charset="0"/>
                <a:cs typeface="Arial" panose="020B0604020202020204" pitchFamily="34" charset="0"/>
              </a:rPr>
              <a:t>протокол, предназначенный для создания, удаления и переименования </a:t>
            </a:r>
            <a:r>
              <a:rPr lang="en-US" sz="2000" dirty="0" smtClean="0">
                <a:solidFill>
                  <a:prstClr val="black"/>
                </a:solidFill>
                <a:latin typeface="TT Hoves"/>
                <a:ea typeface="Arial" panose="020B0604020202020204" pitchFamily="34" charset="0"/>
                <a:cs typeface="Arial" panose="020B0604020202020204" pitchFamily="34" charset="0"/>
              </a:rPr>
              <a:t>VLAN</a:t>
            </a:r>
            <a:r>
              <a:rPr lang="ru-RU" sz="2000" dirty="0" err="1" smtClean="0">
                <a:solidFill>
                  <a:prstClr val="black"/>
                </a:solidFill>
                <a:latin typeface="TT Hoves"/>
                <a:ea typeface="Arial" panose="020B0604020202020204" pitchFamily="34" charset="0"/>
                <a:cs typeface="Arial" panose="020B0604020202020204" pitchFamily="34" charset="0"/>
              </a:rPr>
              <a:t>ов</a:t>
            </a:r>
            <a:r>
              <a:rPr lang="ru-RU" sz="2000" dirty="0" smtClean="0">
                <a:solidFill>
                  <a:prstClr val="black"/>
                </a:solidFill>
                <a:latin typeface="TT Hoves"/>
                <a:ea typeface="Arial" panose="020B0604020202020204" pitchFamily="34" charset="0"/>
                <a:cs typeface="Arial" panose="020B0604020202020204" pitchFamily="34" charset="0"/>
              </a:rPr>
              <a:t> на сетевых устройствах.</a:t>
            </a:r>
            <a:endParaRPr lang="ru-RU" sz="2000" b="1" dirty="0">
              <a:solidFill>
                <a:prstClr val="black"/>
              </a:solidFill>
              <a:latin typeface="TT Hoves"/>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585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Номер слайда 6">
            <a:extLst>
              <a:ext uri="{FF2B5EF4-FFF2-40B4-BE49-F238E27FC236}">
                <a16:creationId xmlns:a16="http://schemas.microsoft.com/office/drawing/2014/main" xmlns="" id="{0BC86C4A-87A2-4EA7-8949-E25E6B95C631}"/>
              </a:ext>
            </a:extLst>
          </p:cNvPr>
          <p:cNvSpPr>
            <a:spLocks noGrp="1"/>
          </p:cNvSpPr>
          <p:nvPr>
            <p:ph type="sldNum" sz="quarter" idx="12"/>
          </p:nvPr>
        </p:nvSpPr>
        <p:spPr>
          <a:xfrm>
            <a:off x="9956800" y="6333389"/>
            <a:ext cx="2044896" cy="365125"/>
          </a:xfrm>
        </p:spPr>
        <p:txBody>
          <a:bodyPr/>
          <a:lstStyle/>
          <a:p>
            <a:fld id="{3B5CA0C3-2E3F-4C16-8F43-1643E3AA67E7}" type="slidenum">
              <a:rPr lang="ru-RU" smtClean="0"/>
              <a:pPr/>
              <a:t>33</a:t>
            </a:fld>
            <a:endParaRPr lang="ru-RU"/>
          </a:p>
        </p:txBody>
      </p:sp>
      <p:sp>
        <p:nvSpPr>
          <p:cNvPr id="13"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577841" y="913650"/>
            <a:ext cx="5562600" cy="1097927"/>
          </a:xfrm>
        </p:spPr>
        <p:txBody>
          <a:bodyPr>
            <a:noAutofit/>
          </a:bodyPr>
          <a:lstStyle/>
          <a:p>
            <a:pPr algn="ctr">
              <a:tabLst>
                <a:tab pos="3132138" algn="l"/>
              </a:tabLst>
            </a:pPr>
            <a:r>
              <a:rPr lang="en-US" sz="4000" b="1" dirty="0">
                <a:effectLst>
                  <a:outerShdw blurRad="38100" dist="38100" dir="2700000" algn="tl">
                    <a:srgbClr val="000000">
                      <a:alpha val="43137"/>
                    </a:srgbClr>
                  </a:outerShdw>
                </a:effectLst>
                <a:latin typeface="TT Hoves DemiBold"/>
              </a:rPr>
              <a:t>GVRP </a:t>
            </a:r>
            <a:r>
              <a:rPr lang="ru-RU" sz="4000" b="1" dirty="0">
                <a:effectLst>
                  <a:outerShdw blurRad="38100" dist="38100" dir="2700000" algn="tl">
                    <a:srgbClr val="000000">
                      <a:alpha val="43137"/>
                    </a:srgbClr>
                  </a:outerShdw>
                </a:effectLst>
                <a:latin typeface="TT Hoves DemiBold"/>
              </a:rPr>
              <a:t>и </a:t>
            </a:r>
            <a:r>
              <a:rPr lang="en-US" sz="4000" b="1" dirty="0">
                <a:effectLst>
                  <a:outerShdw blurRad="38100" dist="38100" dir="2700000" algn="tl">
                    <a:srgbClr val="000000">
                      <a:alpha val="43137"/>
                    </a:srgbClr>
                  </a:outerShdw>
                </a:effectLst>
                <a:latin typeface="TT Hoves DemiBold"/>
              </a:rPr>
              <a:t>MVRP</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4"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15" name="Текст 14"/>
          <p:cNvSpPr>
            <a:spLocks noGrp="1"/>
          </p:cNvSpPr>
          <p:nvPr>
            <p:ph type="body" sz="half" idx="2"/>
          </p:nvPr>
        </p:nvSpPr>
        <p:spPr>
          <a:xfrm>
            <a:off x="5432776" y="2146613"/>
            <a:ext cx="6069281" cy="3397660"/>
          </a:xfrm>
        </p:spPr>
        <p:txBody>
          <a:bodyPr>
            <a:normAutofit/>
          </a:bodyPr>
          <a:lstStyle/>
          <a:p>
            <a:pPr algn="just"/>
            <a:r>
              <a:rPr lang="en-US" sz="2000" b="1" dirty="0">
                <a:latin typeface="TT Hoves"/>
              </a:rPr>
              <a:t>G</a:t>
            </a:r>
            <a:r>
              <a:rPr lang="ru-RU" sz="2000" b="1" dirty="0">
                <a:latin typeface="TT Hoves"/>
              </a:rPr>
              <a:t>ARP VLAN </a:t>
            </a:r>
            <a:r>
              <a:rPr lang="ru-RU" sz="2000" b="1" dirty="0" err="1">
                <a:latin typeface="TT Hoves"/>
              </a:rPr>
              <a:t>Registration</a:t>
            </a:r>
            <a:r>
              <a:rPr lang="ru-RU" sz="2000" b="1" dirty="0">
                <a:latin typeface="TT Hoves"/>
              </a:rPr>
              <a:t> </a:t>
            </a:r>
            <a:r>
              <a:rPr lang="ru-RU" sz="2000" b="1" dirty="0" err="1">
                <a:latin typeface="TT Hoves"/>
              </a:rPr>
              <a:t>Protocol</a:t>
            </a:r>
            <a:r>
              <a:rPr lang="ru-RU" sz="2000" b="1" dirty="0">
                <a:latin typeface="TT Hoves"/>
              </a:rPr>
              <a:t> </a:t>
            </a:r>
            <a:r>
              <a:rPr lang="en-US" sz="2000" b="1" dirty="0">
                <a:latin typeface="TT Hoves"/>
              </a:rPr>
              <a:t>– </a:t>
            </a:r>
            <a:r>
              <a:rPr lang="ru-RU" sz="2000" dirty="0">
                <a:latin typeface="TT Hoves"/>
              </a:rPr>
              <a:t>сетевой протокол, позволяющий устройству локальной сети сообщить всем соседним устройствам, что оно желает принять пакеты для одной или нескольких </a:t>
            </a:r>
            <a:r>
              <a:rPr lang="en-US" sz="2000" dirty="0">
                <a:latin typeface="TT Hoves"/>
              </a:rPr>
              <a:t>VLAN</a:t>
            </a:r>
            <a:endParaRPr lang="ru-RU" sz="2000" dirty="0">
              <a:latin typeface="TT Hoves"/>
            </a:endParaRPr>
          </a:p>
          <a:p>
            <a:pPr algn="just"/>
            <a:r>
              <a:rPr lang="en-US" sz="2000" b="1" dirty="0">
                <a:latin typeface="TT Hoves"/>
              </a:rPr>
              <a:t>Multiple VLAN Registration Protocol </a:t>
            </a:r>
            <a:r>
              <a:rPr lang="en-US" sz="2000" dirty="0">
                <a:latin typeface="TT Hoves"/>
              </a:rPr>
              <a:t>– </a:t>
            </a:r>
            <a:r>
              <a:rPr lang="ru-RU" sz="2000" dirty="0">
                <a:latin typeface="TT Hoves"/>
              </a:rPr>
              <a:t>протокол, который синхронизирует в локальной сети информацию об используемых устройствами </a:t>
            </a:r>
            <a:r>
              <a:rPr lang="en-US" sz="2000" dirty="0">
                <a:latin typeface="TT Hoves"/>
              </a:rPr>
              <a:t>VLAN </a:t>
            </a:r>
            <a:r>
              <a:rPr lang="ru-RU" sz="2000" dirty="0">
                <a:latin typeface="TT Hoves"/>
              </a:rPr>
              <a:t>и привязке </a:t>
            </a:r>
            <a:r>
              <a:rPr lang="en-US" sz="2000" dirty="0">
                <a:latin typeface="TT Hoves"/>
              </a:rPr>
              <a:t>VLAN </a:t>
            </a:r>
            <a:r>
              <a:rPr lang="ru-RU" sz="2000" dirty="0">
                <a:latin typeface="TT Hoves"/>
              </a:rPr>
              <a:t>к </a:t>
            </a:r>
            <a:r>
              <a:rPr lang="ru-RU" sz="2000" dirty="0" smtClean="0">
                <a:latin typeface="TT Hoves"/>
              </a:rPr>
              <a:t>интерфейсам</a:t>
            </a:r>
            <a:endParaRPr lang="ru-RU" sz="2000" dirty="0">
              <a:latin typeface="TT Hoves"/>
            </a:endParaRPr>
          </a:p>
        </p:txBody>
      </p:sp>
    </p:spTree>
    <p:extLst>
      <p:ext uri="{BB962C8B-B14F-4D97-AF65-F5344CB8AC3E}">
        <p14:creationId xmlns:p14="http://schemas.microsoft.com/office/powerpoint/2010/main" val="3468084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066110" y="1377387"/>
            <a:ext cx="9733071" cy="1835474"/>
          </a:xfrm>
        </p:spPr>
        <p:txBody>
          <a:bodyPr>
            <a:normAutofit/>
          </a:bodyPr>
          <a:lstStyle/>
          <a:p>
            <a:pPr algn="ctr"/>
            <a:r>
              <a:rPr lang="ru-RU" b="1" dirty="0" smtClean="0">
                <a:effectLst>
                  <a:outerShdw blurRad="38100" dist="38100" dir="2700000" algn="tl">
                    <a:srgbClr val="000000">
                      <a:alpha val="43137"/>
                    </a:srgbClr>
                  </a:outerShdw>
                </a:effectLst>
                <a:latin typeface="TT Hoves DemiBold"/>
              </a:rPr>
              <a:t>Вектора атак на канальном уровне</a:t>
            </a:r>
            <a:endParaRPr lang="ru-RU" dirty="0"/>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34</a:t>
            </a:fld>
            <a:endParaRPr lang="ru-RU"/>
          </a:p>
        </p:txBody>
      </p:sp>
    </p:spTree>
    <p:extLst>
      <p:ext uri="{BB962C8B-B14F-4D97-AF65-F5344CB8AC3E}">
        <p14:creationId xmlns:p14="http://schemas.microsoft.com/office/powerpoint/2010/main" val="7512531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Номер слайда 6">
            <a:extLst>
              <a:ext uri="{FF2B5EF4-FFF2-40B4-BE49-F238E27FC236}">
                <a16:creationId xmlns:a16="http://schemas.microsoft.com/office/drawing/2014/main" xmlns="" id="{0BC86C4A-87A2-4EA7-8949-E25E6B95C631}"/>
              </a:ext>
            </a:extLst>
          </p:cNvPr>
          <p:cNvSpPr>
            <a:spLocks noGrp="1"/>
          </p:cNvSpPr>
          <p:nvPr>
            <p:ph type="sldNum" sz="quarter" idx="12"/>
          </p:nvPr>
        </p:nvSpPr>
        <p:spPr>
          <a:xfrm>
            <a:off x="9956800" y="6333389"/>
            <a:ext cx="2044896" cy="365125"/>
          </a:xfrm>
        </p:spPr>
        <p:txBody>
          <a:bodyPr/>
          <a:lstStyle/>
          <a:p>
            <a:fld id="{3B5CA0C3-2E3F-4C16-8F43-1643E3AA67E7}" type="slidenum">
              <a:rPr lang="ru-RU" smtClean="0"/>
              <a:pPr/>
              <a:t>35</a:t>
            </a:fld>
            <a:endParaRPr lang="ru-RU"/>
          </a:p>
        </p:txBody>
      </p:sp>
      <p:sp>
        <p:nvSpPr>
          <p:cNvPr id="14" name="Текст 1">
            <a:extLst>
              <a:ext uri="{FF2B5EF4-FFF2-40B4-BE49-F238E27FC236}">
                <a16:creationId xmlns:a16="http://schemas.microsoft.com/office/drawing/2014/main" xmlns="" id="{8EDEAE04-707E-48D5-B5F6-05D20454822B}"/>
              </a:ext>
            </a:extLst>
          </p:cNvPr>
          <p:cNvSpPr>
            <a:spLocks noGrp="1"/>
          </p:cNvSpPr>
          <p:nvPr>
            <p:ph type="body" sz="half" idx="2"/>
          </p:nvPr>
        </p:nvSpPr>
        <p:spPr>
          <a:xfrm>
            <a:off x="5558885" y="2682137"/>
            <a:ext cx="6297835" cy="3406147"/>
          </a:xfrm>
        </p:spPr>
        <p:txBody>
          <a:bodyPr>
            <a:noAutofit/>
          </a:bodyPr>
          <a:lstStyle/>
          <a:p>
            <a:pPr marL="342900" lvl="0" indent="-342900" algn="just">
              <a:lnSpc>
                <a:spcPct val="114000"/>
              </a:lnSpc>
              <a:buFont typeface="Wingdings" panose="05000000000000000000" pitchFamily="2" charset="2"/>
              <a:buChar char="v"/>
            </a:pPr>
            <a:r>
              <a:rPr lang="en-US" sz="2000" dirty="0" smtClean="0">
                <a:solidFill>
                  <a:prstClr val="black"/>
                </a:solidFill>
                <a:latin typeface="TT Hoves"/>
                <a:ea typeface="Arial" panose="020B0604020202020204" pitchFamily="34" charset="0"/>
                <a:cs typeface="Arial" panose="020B0604020202020204" pitchFamily="34" charset="0"/>
              </a:rPr>
              <a:t>MAC address spoofing</a:t>
            </a:r>
            <a:endParaRPr lang="ru-RU" sz="2000" dirty="0" smtClean="0">
              <a:solidFill>
                <a:prstClr val="black"/>
              </a:solidFill>
              <a:latin typeface="TT Hoves"/>
              <a:ea typeface="Arial" panose="020B0604020202020204" pitchFamily="34" charset="0"/>
              <a:cs typeface="Arial" panose="020B0604020202020204" pitchFamily="34" charset="0"/>
            </a:endParaRPr>
          </a:p>
          <a:p>
            <a:pPr marL="342900" lvl="0" indent="-342900" algn="just">
              <a:lnSpc>
                <a:spcPct val="114000"/>
              </a:lnSpc>
              <a:buFont typeface="Wingdings" panose="05000000000000000000" pitchFamily="2" charset="2"/>
              <a:buChar char="v"/>
            </a:pPr>
            <a:r>
              <a:rPr lang="en-US" sz="2000" dirty="0" smtClean="0">
                <a:solidFill>
                  <a:prstClr val="black"/>
                </a:solidFill>
                <a:latin typeface="TT Hoves"/>
                <a:ea typeface="Arial" panose="020B0604020202020204" pitchFamily="34" charset="0"/>
                <a:cs typeface="Arial" panose="020B0604020202020204" pitchFamily="34" charset="0"/>
              </a:rPr>
              <a:t>CAM table overflow</a:t>
            </a:r>
          </a:p>
          <a:p>
            <a:pPr marL="342900" lvl="0" indent="-342900" algn="just">
              <a:lnSpc>
                <a:spcPct val="114000"/>
              </a:lnSpc>
              <a:buFont typeface="Wingdings" panose="05000000000000000000" pitchFamily="2" charset="2"/>
              <a:buChar char="v"/>
            </a:pPr>
            <a:r>
              <a:rPr lang="en-US" sz="2000" dirty="0" smtClean="0">
                <a:solidFill>
                  <a:prstClr val="black"/>
                </a:solidFill>
                <a:latin typeface="TT Hoves"/>
                <a:ea typeface="Arial" panose="020B0604020202020204" pitchFamily="34" charset="0"/>
                <a:cs typeface="Arial" panose="020B0604020202020204" pitchFamily="34" charset="0"/>
              </a:rPr>
              <a:t>ARP Spoofing</a:t>
            </a:r>
          </a:p>
          <a:p>
            <a:pPr marL="342900" lvl="0" indent="-342900" algn="just">
              <a:lnSpc>
                <a:spcPct val="114000"/>
              </a:lnSpc>
              <a:buFont typeface="Wingdings" panose="05000000000000000000" pitchFamily="2" charset="2"/>
              <a:buChar char="v"/>
            </a:pPr>
            <a:r>
              <a:rPr lang="en-US" sz="2000" dirty="0" smtClean="0">
                <a:solidFill>
                  <a:prstClr val="black"/>
                </a:solidFill>
                <a:latin typeface="TT Hoves"/>
                <a:ea typeface="Arial" panose="020B0604020202020204" pitchFamily="34" charset="0"/>
                <a:cs typeface="Arial" panose="020B0604020202020204" pitchFamily="34" charset="0"/>
              </a:rPr>
              <a:t>VLAN Hopping</a:t>
            </a:r>
          </a:p>
          <a:p>
            <a:pPr marL="342900" lvl="0" indent="-342900" algn="just">
              <a:lnSpc>
                <a:spcPct val="114000"/>
              </a:lnSpc>
              <a:buFont typeface="Wingdings" panose="05000000000000000000" pitchFamily="2" charset="2"/>
              <a:buChar char="v"/>
            </a:pPr>
            <a:r>
              <a:rPr lang="en-US" sz="2000" dirty="0" smtClean="0">
                <a:solidFill>
                  <a:prstClr val="black"/>
                </a:solidFill>
                <a:latin typeface="TT Hoves"/>
                <a:ea typeface="Arial" panose="020B0604020202020204" pitchFamily="34" charset="0"/>
                <a:cs typeface="Arial" panose="020B0604020202020204" pitchFamily="34" charset="0"/>
              </a:rPr>
              <a:t>STP attacks</a:t>
            </a:r>
            <a:endParaRPr lang="ru-RU" sz="2000" dirty="0" smtClean="0">
              <a:solidFill>
                <a:prstClr val="black"/>
              </a:solidFill>
              <a:latin typeface="TT Hoves"/>
              <a:ea typeface="Arial" panose="020B0604020202020204" pitchFamily="34" charset="0"/>
              <a:cs typeface="Arial" panose="020B0604020202020204" pitchFamily="34" charset="0"/>
            </a:endParaRPr>
          </a:p>
        </p:txBody>
      </p:sp>
      <p:sp>
        <p:nvSpPr>
          <p:cNvPr id="15"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369496" y="902076"/>
            <a:ext cx="5562600" cy="1097927"/>
          </a:xfrm>
        </p:spPr>
        <p:txBody>
          <a:bodyPr>
            <a:noAutofit/>
          </a:bodyPr>
          <a:lstStyle/>
          <a:p>
            <a:pPr algn="ctr">
              <a:tabLst>
                <a:tab pos="3132138" algn="l"/>
              </a:tabLst>
            </a:pPr>
            <a:r>
              <a:rPr lang="ru-RU" sz="4000" b="1" dirty="0" smtClean="0">
                <a:effectLst>
                  <a:outerShdw blurRad="38100" dist="38100" dir="2700000" algn="tl">
                    <a:srgbClr val="000000">
                      <a:alpha val="43137"/>
                    </a:srgbClr>
                  </a:outerShdw>
                </a:effectLst>
                <a:latin typeface="TT Hoves DemiBold" panose="02000503030000020004" pitchFamily="2" charset="-52"/>
              </a:rPr>
              <a:t>Вектора атак на канальном уровне</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
        <p:nvSpPr>
          <p:cNvPr id="16"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Tree>
    <p:extLst>
      <p:ext uri="{BB962C8B-B14F-4D97-AF65-F5344CB8AC3E}">
        <p14:creationId xmlns:p14="http://schemas.microsoft.com/office/powerpoint/2010/main" val="36382456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36</a:t>
            </a:fld>
            <a:endParaRPr lang="ru-RU"/>
          </a:p>
        </p:txBody>
      </p:sp>
      <p:sp>
        <p:nvSpPr>
          <p:cNvPr id="10" name="Заголовок 7"/>
          <p:cNvSpPr txBox="1">
            <a:spLocks/>
          </p:cNvSpPr>
          <p:nvPr/>
        </p:nvSpPr>
        <p:spPr>
          <a:xfrm>
            <a:off x="3743812" y="1069848"/>
            <a:ext cx="6233150" cy="1097927"/>
          </a:xfrm>
          <a:prstGeom prst="rect">
            <a:avLst/>
          </a:prstGeom>
        </p:spPr>
        <p:txBody>
          <a:bodyPr>
            <a:noAutofit/>
          </a:bodyPr>
          <a:lstStyle>
            <a:lvl1pPr algn="l" defTabSz="914400" rtl="0" eaLnBrk="1" latinLnBrk="0" hangingPunct="1">
              <a:lnSpc>
                <a:spcPct val="90000"/>
              </a:lnSpc>
              <a:spcBef>
                <a:spcPct val="0"/>
              </a:spcBef>
              <a:buNone/>
              <a:defRPr sz="4400" b="0" kern="1200">
                <a:solidFill>
                  <a:schemeClr val="tx1"/>
                </a:solidFill>
                <a:latin typeface="+mj-lt"/>
                <a:ea typeface="+mj-ea"/>
                <a:cs typeface="+mj-cs"/>
              </a:defRPr>
            </a:lvl1pPr>
          </a:lstStyle>
          <a:p>
            <a:pPr lvl="0">
              <a:lnSpc>
                <a:spcPct val="114000"/>
              </a:lnSpc>
              <a:buSzPct val="125000"/>
            </a:pPr>
            <a:r>
              <a:rPr lang="en-US" sz="4000" b="1" dirty="0">
                <a:solidFill>
                  <a:prstClr val="black"/>
                </a:solidFill>
                <a:effectLst>
                  <a:outerShdw blurRad="38100" dist="38100" dir="2700000" algn="tl">
                    <a:srgbClr val="000000">
                      <a:alpha val="43137"/>
                    </a:srgbClr>
                  </a:outerShdw>
                </a:effectLst>
                <a:latin typeface="TT Hoves DemiBold" panose="02000503030000020004" pitchFamily="2" charset="-52"/>
                <a:ea typeface="Arial" panose="020B0604020202020204" pitchFamily="34" charset="0"/>
                <a:cs typeface="Arial" panose="020B0604020202020204" pitchFamily="34" charset="0"/>
              </a:rPr>
              <a:t>MAC address spoofing</a:t>
            </a:r>
            <a:endParaRPr lang="ru-RU" sz="4000" b="1" dirty="0">
              <a:solidFill>
                <a:prstClr val="black"/>
              </a:solidFill>
              <a:effectLst>
                <a:outerShdw blurRad="38100" dist="38100" dir="2700000" algn="tl">
                  <a:srgbClr val="000000">
                    <a:alpha val="43137"/>
                  </a:srgbClr>
                </a:outerShdw>
              </a:effectLst>
              <a:latin typeface="TT Hoves DemiBold" panose="02000503030000020004" pitchFamily="2" charset="-52"/>
              <a:ea typeface="Arial" panose="020B0604020202020204" pitchFamily="34" charset="0"/>
              <a:cs typeface="Arial" panose="020B0604020202020204" pitchFamily="34" charset="0"/>
            </a:endParaRPr>
          </a:p>
        </p:txBody>
      </p:sp>
      <p:sp>
        <p:nvSpPr>
          <p:cNvPr id="11"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14" name="TextBox 13"/>
          <p:cNvSpPr txBox="1"/>
          <p:nvPr/>
        </p:nvSpPr>
        <p:spPr>
          <a:xfrm>
            <a:off x="6203851" y="2826475"/>
            <a:ext cx="4876843" cy="2246769"/>
          </a:xfrm>
          <a:prstGeom prst="rect">
            <a:avLst/>
          </a:prstGeom>
          <a:noFill/>
        </p:spPr>
        <p:txBody>
          <a:bodyPr wrap="square" rtlCol="0">
            <a:spAutoFit/>
          </a:bodyPr>
          <a:lstStyle/>
          <a:p>
            <a:pPr algn="just"/>
            <a:r>
              <a:rPr lang="ru-RU" sz="2000" b="1" dirty="0">
                <a:latin typeface="TT Hoves"/>
              </a:rPr>
              <a:t>MAC-</a:t>
            </a:r>
            <a:r>
              <a:rPr lang="ru-RU" sz="2000" b="1" dirty="0" err="1">
                <a:latin typeface="TT Hoves"/>
              </a:rPr>
              <a:t>spoofing</a:t>
            </a:r>
            <a:r>
              <a:rPr lang="ru-RU" sz="2000" dirty="0">
                <a:latin typeface="TT Hoves"/>
              </a:rPr>
              <a:t> — атака канального уровня, заключающаяся в том, что на сетевой карте изменяется MAC-адрес, что заставляет коммутатор отправлять на порт, к которому подключен злоумышленник, пакеты, которые до этого он видеть не </a:t>
            </a:r>
            <a:r>
              <a:rPr lang="ru-RU" sz="2000" dirty="0" smtClean="0">
                <a:latin typeface="TT Hoves"/>
              </a:rPr>
              <a:t>мог</a:t>
            </a:r>
            <a:endParaRPr lang="ru-RU" sz="2000" dirty="0">
              <a:latin typeface="TT Hoves"/>
            </a:endParaRPr>
          </a:p>
        </p:txBody>
      </p:sp>
      <p:pic>
        <p:nvPicPr>
          <p:cNvPr id="16" name="Рисунок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703" y="3043080"/>
            <a:ext cx="3825240" cy="1813560"/>
          </a:xfrm>
          <a:prstGeom prst="rect">
            <a:avLst/>
          </a:prstGeom>
        </p:spPr>
      </p:pic>
    </p:spTree>
    <p:extLst>
      <p:ext uri="{BB962C8B-B14F-4D97-AF65-F5344CB8AC3E}">
        <p14:creationId xmlns:p14="http://schemas.microsoft.com/office/powerpoint/2010/main" val="7219587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Текст 9"/>
          <p:cNvSpPr>
            <a:spLocks noGrp="1"/>
          </p:cNvSpPr>
          <p:nvPr>
            <p:ph type="body" sz="half" idx="2"/>
          </p:nvPr>
        </p:nvSpPr>
        <p:spPr>
          <a:xfrm>
            <a:off x="609600" y="2332892"/>
            <a:ext cx="5908432" cy="3617059"/>
          </a:xfrm>
        </p:spPr>
        <p:txBody>
          <a:bodyPr>
            <a:normAutofit/>
          </a:bodyPr>
          <a:lstStyle/>
          <a:p>
            <a:pPr marL="0" lvl="0" indent="0" algn="just">
              <a:spcBef>
                <a:spcPts val="600"/>
              </a:spcBef>
              <a:spcAft>
                <a:spcPts val="0"/>
              </a:spcAft>
              <a:buClr>
                <a:srgbClr val="000000"/>
              </a:buClr>
              <a:buSzPts val="1100"/>
              <a:buNone/>
            </a:pPr>
            <a:r>
              <a:rPr lang="ru-RU" sz="2000" dirty="0">
                <a:solidFill>
                  <a:schemeClr val="dk1"/>
                </a:solidFill>
                <a:latin typeface="TT Hoves"/>
                <a:sym typeface="Arial"/>
              </a:rPr>
              <a:t>Коммутаторы для своей работы постоянно используют таблицу MAC адресов, называемую также таблицей коммутации. Однако </a:t>
            </a:r>
            <a:r>
              <a:rPr lang="ru-RU" sz="2000" dirty="0">
                <a:solidFill>
                  <a:schemeClr val="dk1"/>
                </a:solidFill>
                <a:latin typeface="TT Hoves"/>
              </a:rPr>
              <a:t>эта</a:t>
            </a:r>
            <a:r>
              <a:rPr lang="ru-RU" sz="2000" dirty="0">
                <a:solidFill>
                  <a:schemeClr val="dk1"/>
                </a:solidFill>
                <a:latin typeface="TT Hoves"/>
                <a:sym typeface="Arial"/>
              </a:rPr>
              <a:t> таблица не является бесконечной. Один из видов атак направлен на переполнение таблицы MAC-адресов, что приводит к снижению скорости передачи пользовательского трафика вплоть до полной неработоспособности сети </a:t>
            </a:r>
          </a:p>
        </p:txBody>
      </p:sp>
      <p:sp>
        <p:nvSpPr>
          <p:cNvPr id="8" name="Заголовок 7"/>
          <p:cNvSpPr>
            <a:spLocks noGrp="1"/>
          </p:cNvSpPr>
          <p:nvPr>
            <p:ph type="title"/>
          </p:nvPr>
        </p:nvSpPr>
        <p:spPr>
          <a:xfrm>
            <a:off x="3783803" y="1071840"/>
            <a:ext cx="5418814" cy="1097927"/>
          </a:xfrm>
        </p:spPr>
        <p:txBody>
          <a:bodyPr>
            <a:normAutofit/>
          </a:bodyPr>
          <a:lstStyle/>
          <a:p>
            <a:pPr lvl="0"/>
            <a:r>
              <a:rPr lang="en-US" sz="4000" b="1" dirty="0">
                <a:solidFill>
                  <a:prstClr val="black"/>
                </a:solidFill>
                <a:effectLst>
                  <a:outerShdw blurRad="38100" dist="38100" dir="2700000" algn="tl">
                    <a:srgbClr val="000000">
                      <a:alpha val="43137"/>
                    </a:srgbClr>
                  </a:outerShdw>
                </a:effectLst>
                <a:latin typeface="TT Hoves DemiBold" panose="02000503030000020004" pitchFamily="2" charset="-52"/>
                <a:ea typeface="Arial" panose="020B0604020202020204" pitchFamily="34" charset="0"/>
                <a:cs typeface="Arial" panose="020B0604020202020204" pitchFamily="34" charset="0"/>
              </a:rPr>
              <a:t>CAM table </a:t>
            </a:r>
            <a:r>
              <a:rPr lang="en-US" sz="4000" b="1" dirty="0" smtClean="0">
                <a:solidFill>
                  <a:prstClr val="black"/>
                </a:solidFill>
                <a:effectLst>
                  <a:outerShdw blurRad="38100" dist="38100" dir="2700000" algn="tl">
                    <a:srgbClr val="000000">
                      <a:alpha val="43137"/>
                    </a:srgbClr>
                  </a:outerShdw>
                </a:effectLst>
                <a:latin typeface="TT Hoves DemiBold" panose="02000503030000020004" pitchFamily="2" charset="-52"/>
                <a:ea typeface="Arial" panose="020B0604020202020204" pitchFamily="34" charset="0"/>
                <a:cs typeface="Arial" panose="020B0604020202020204" pitchFamily="34" charset="0"/>
              </a:rPr>
              <a:t>overflow</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7" name="Номер слайда 6"/>
          <p:cNvSpPr>
            <a:spLocks noGrp="1"/>
          </p:cNvSpPr>
          <p:nvPr>
            <p:ph type="sldNum" sz="quarter" idx="12"/>
          </p:nvPr>
        </p:nvSpPr>
        <p:spPr/>
        <p:txBody>
          <a:bodyPr/>
          <a:lstStyle/>
          <a:p>
            <a:fld id="{3B5CA0C3-2E3F-4C16-8F43-1643E3AA67E7}" type="slidenum">
              <a:rPr lang="ru-RU" smtClean="0"/>
              <a:pPr/>
              <a:t>37</a:t>
            </a:fld>
            <a:endParaRPr lang="ru-RU"/>
          </a:p>
        </p:txBody>
      </p:sp>
      <p:sp>
        <p:nvSpPr>
          <p:cNvPr id="21"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1029" name="Picture 5"/>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94" r="54"/>
          <a:stretch/>
        </p:blipFill>
        <p:spPr bwMode="auto">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033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38</a:t>
            </a:fld>
            <a:endParaRPr lang="ru-RU"/>
          </a:p>
        </p:txBody>
      </p:sp>
      <p:sp>
        <p:nvSpPr>
          <p:cNvPr id="6" name="Заголовок 7"/>
          <p:cNvSpPr>
            <a:spLocks noGrp="1"/>
          </p:cNvSpPr>
          <p:nvPr>
            <p:ph type="title"/>
          </p:nvPr>
        </p:nvSpPr>
        <p:spPr>
          <a:xfrm>
            <a:off x="4275416" y="1083564"/>
            <a:ext cx="4598202" cy="1097927"/>
          </a:xfrm>
        </p:spPr>
        <p:txBody>
          <a:bodyPr>
            <a:normAutofit/>
          </a:bodyPr>
          <a:lstStyle/>
          <a:p>
            <a:pPr lvl="0"/>
            <a:r>
              <a:rPr lang="en-US" sz="4000" b="1" dirty="0" smtClean="0">
                <a:solidFill>
                  <a:prstClr val="black"/>
                </a:solidFill>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ARP Spoofing</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7"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8" name="TextBox 7"/>
          <p:cNvSpPr txBox="1"/>
          <p:nvPr/>
        </p:nvSpPr>
        <p:spPr>
          <a:xfrm>
            <a:off x="5098463" y="2023270"/>
            <a:ext cx="6744189" cy="3567643"/>
          </a:xfrm>
          <a:prstGeom prst="rect">
            <a:avLst/>
          </a:prstGeom>
          <a:noFill/>
        </p:spPr>
        <p:txBody>
          <a:bodyPr wrap="square" rtlCol="0">
            <a:spAutoFit/>
          </a:bodyPr>
          <a:lstStyle/>
          <a:p>
            <a:pPr algn="just">
              <a:spcBef>
                <a:spcPts val="480"/>
              </a:spcBef>
              <a:buClr>
                <a:schemeClr val="dk1"/>
              </a:buClr>
              <a:buSzPts val="1100"/>
            </a:pPr>
            <a:r>
              <a:rPr lang="ru-RU" sz="2000" dirty="0" smtClean="0">
                <a:solidFill>
                  <a:schemeClr val="dk1"/>
                </a:solidFill>
                <a:latin typeface="TT Hoves"/>
                <a:ea typeface="Arial"/>
                <a:cs typeface="Arial"/>
                <a:sym typeface="Arial"/>
              </a:rPr>
              <a:t>До </a:t>
            </a:r>
            <a:r>
              <a:rPr lang="ru-RU" sz="2000" dirty="0">
                <a:solidFill>
                  <a:schemeClr val="dk1"/>
                </a:solidFill>
                <a:latin typeface="TT Hoves"/>
                <a:ea typeface="Arial"/>
                <a:cs typeface="Arial"/>
                <a:sym typeface="Arial"/>
              </a:rPr>
              <a:t>выполнения </a:t>
            </a:r>
            <a:r>
              <a:rPr lang="ru-RU" sz="2000" dirty="0" smtClean="0">
                <a:solidFill>
                  <a:schemeClr val="dk1"/>
                </a:solidFill>
                <a:latin typeface="TT Hoves"/>
                <a:ea typeface="Arial"/>
                <a:cs typeface="Arial"/>
                <a:sym typeface="Arial"/>
              </a:rPr>
              <a:t>атаки в ARP-таблице узлов A и B существуют записи с IP и MAC адресами </a:t>
            </a:r>
            <a:r>
              <a:rPr lang="ru-RU" sz="2000" dirty="0">
                <a:solidFill>
                  <a:schemeClr val="dk1"/>
                </a:solidFill>
                <a:latin typeface="TT Hoves"/>
                <a:ea typeface="Arial"/>
                <a:cs typeface="Arial"/>
                <a:sym typeface="Arial"/>
              </a:rPr>
              <a:t>друг друга. Обмен информацией производится непосредственно между узлами A и B</a:t>
            </a:r>
            <a:r>
              <a:rPr lang="ru-RU" sz="2000" dirty="0" smtClean="0">
                <a:solidFill>
                  <a:schemeClr val="dk1"/>
                </a:solidFill>
                <a:latin typeface="TT Hoves"/>
                <a:ea typeface="Arial"/>
                <a:cs typeface="Arial"/>
                <a:sym typeface="Arial"/>
              </a:rPr>
              <a:t>. В </a:t>
            </a:r>
            <a:r>
              <a:rPr lang="ru-RU" sz="2000" dirty="0">
                <a:solidFill>
                  <a:schemeClr val="dk1"/>
                </a:solidFill>
                <a:latin typeface="TT Hoves"/>
                <a:ea typeface="Arial"/>
                <a:cs typeface="Arial"/>
                <a:sym typeface="Arial"/>
              </a:rPr>
              <a:t>ходе выполнения </a:t>
            </a:r>
            <a:r>
              <a:rPr lang="ru-RU" sz="2000" dirty="0" smtClean="0">
                <a:solidFill>
                  <a:schemeClr val="dk1"/>
                </a:solidFill>
                <a:latin typeface="TT Hoves"/>
                <a:ea typeface="Arial"/>
                <a:cs typeface="Arial"/>
                <a:sym typeface="Arial"/>
              </a:rPr>
              <a:t>атаки компьютер C, отправляет ARP-ответы:</a:t>
            </a:r>
            <a:endParaRPr lang="ru-RU" sz="2000" dirty="0">
              <a:solidFill>
                <a:schemeClr val="dk1"/>
              </a:solidFill>
              <a:latin typeface="TT Hoves"/>
              <a:ea typeface="Arial"/>
              <a:cs typeface="Arial"/>
              <a:sym typeface="Arial"/>
            </a:endParaRPr>
          </a:p>
          <a:p>
            <a:pPr marL="342900" lvl="0" indent="-342900" algn="just">
              <a:spcBef>
                <a:spcPts val="1400"/>
              </a:spcBef>
              <a:buClr>
                <a:schemeClr val="accent1"/>
              </a:buClr>
              <a:buSzPct val="100000"/>
              <a:buFont typeface="Wingdings" panose="05000000000000000000" pitchFamily="2" charset="2"/>
              <a:buChar char="v"/>
            </a:pPr>
            <a:r>
              <a:rPr lang="ru-RU" sz="2000" dirty="0">
                <a:solidFill>
                  <a:schemeClr val="dk1"/>
                </a:solidFill>
                <a:latin typeface="TT Hoves"/>
                <a:ea typeface="Arial"/>
                <a:cs typeface="Arial"/>
                <a:sym typeface="Arial"/>
              </a:rPr>
              <a:t>узлу </a:t>
            </a:r>
            <a:r>
              <a:rPr lang="ru-RU" sz="2000" dirty="0" smtClean="0">
                <a:solidFill>
                  <a:schemeClr val="dk1"/>
                </a:solidFill>
                <a:latin typeface="TT Hoves"/>
                <a:ea typeface="Arial"/>
                <a:cs typeface="Arial"/>
                <a:sym typeface="Arial"/>
              </a:rPr>
              <a:t>A: с IP-адресом узла B и MAC-адресом узла C</a:t>
            </a:r>
          </a:p>
          <a:p>
            <a:pPr marL="342900" lvl="0" indent="-342900" algn="just">
              <a:spcBef>
                <a:spcPts val="1400"/>
              </a:spcBef>
              <a:buClr>
                <a:schemeClr val="accent1"/>
              </a:buClr>
              <a:buSzPct val="100000"/>
              <a:buFont typeface="Wingdings" panose="05000000000000000000" pitchFamily="2" charset="2"/>
              <a:buChar char="v"/>
            </a:pPr>
            <a:r>
              <a:rPr lang="ru-RU" sz="2000" dirty="0" smtClean="0">
                <a:solidFill>
                  <a:schemeClr val="dk1"/>
                </a:solidFill>
                <a:latin typeface="TT Hoves"/>
                <a:ea typeface="Arial"/>
                <a:cs typeface="Arial"/>
                <a:sym typeface="Arial"/>
              </a:rPr>
              <a:t>узлу</a:t>
            </a:r>
            <a:r>
              <a:rPr lang="ru-RU" sz="2000" dirty="0">
                <a:solidFill>
                  <a:schemeClr val="dk1"/>
                </a:solidFill>
                <a:latin typeface="TT Hoves"/>
                <a:ea typeface="Arial"/>
                <a:cs typeface="Arial"/>
                <a:sym typeface="Arial"/>
              </a:rPr>
              <a:t> B: с IP-адресом узла A и MAC-адресом узла </a:t>
            </a:r>
            <a:r>
              <a:rPr lang="ru-RU" sz="2000" dirty="0" smtClean="0">
                <a:solidFill>
                  <a:schemeClr val="dk1"/>
                </a:solidFill>
                <a:latin typeface="TT Hoves"/>
                <a:ea typeface="Arial"/>
                <a:cs typeface="Arial"/>
                <a:sym typeface="Arial"/>
              </a:rPr>
              <a:t>C</a:t>
            </a:r>
            <a:endParaRPr lang="en-US" sz="2000" dirty="0" smtClean="0">
              <a:solidFill>
                <a:schemeClr val="dk1"/>
              </a:solidFill>
              <a:latin typeface="Arial"/>
              <a:ea typeface="Arial"/>
              <a:cs typeface="Arial"/>
              <a:sym typeface="Arial"/>
            </a:endParaRPr>
          </a:p>
          <a:p>
            <a:pPr lvl="0" algn="just">
              <a:spcBef>
                <a:spcPts val="120"/>
              </a:spcBef>
              <a:spcAft>
                <a:spcPts val="120"/>
              </a:spcAft>
              <a:buClr>
                <a:schemeClr val="dk1"/>
              </a:buClr>
              <a:buSzPts val="1800"/>
            </a:pPr>
            <a:endParaRPr lang="en-US" sz="2000" dirty="0">
              <a:solidFill>
                <a:schemeClr val="dk1"/>
              </a:solidFill>
              <a:latin typeface="Arial"/>
              <a:ea typeface="Arial"/>
              <a:cs typeface="Arial"/>
              <a:sym typeface="Arial"/>
            </a:endParaRPr>
          </a:p>
          <a:p>
            <a:pPr algn="just">
              <a:spcBef>
                <a:spcPts val="120"/>
              </a:spcBef>
              <a:spcAft>
                <a:spcPts val="120"/>
              </a:spcAft>
              <a:buClr>
                <a:schemeClr val="dk1"/>
              </a:buClr>
              <a:buSzPts val="1800"/>
            </a:pPr>
            <a:r>
              <a:rPr lang="ru-RU" sz="2000" dirty="0">
                <a:solidFill>
                  <a:schemeClr val="dk1"/>
                </a:solidFill>
                <a:latin typeface="TT Hoves"/>
                <a:ea typeface="Arial"/>
                <a:cs typeface="Arial"/>
                <a:sym typeface="Arial"/>
              </a:rPr>
              <a:t>Вместо настоящих MAC-адресов </a:t>
            </a:r>
            <a:r>
              <a:rPr lang="ru-RU" sz="2000" dirty="0" smtClean="0">
                <a:solidFill>
                  <a:schemeClr val="dk1"/>
                </a:solidFill>
                <a:latin typeface="TT Hoves"/>
                <a:ea typeface="Arial"/>
                <a:cs typeface="Arial"/>
                <a:sym typeface="Arial"/>
              </a:rPr>
              <a:t>компьютеров A и B стоит MAC-адрес компьютера</a:t>
            </a:r>
            <a:r>
              <a:rPr lang="ru-RU" sz="2000" dirty="0">
                <a:solidFill>
                  <a:schemeClr val="dk1"/>
                </a:solidFill>
                <a:latin typeface="TT Hoves"/>
                <a:ea typeface="Arial"/>
                <a:cs typeface="Arial"/>
                <a:sym typeface="Arial"/>
              </a:rPr>
              <a:t> </a:t>
            </a:r>
            <a:r>
              <a:rPr lang="ru-RU" sz="2000" dirty="0" smtClean="0">
                <a:solidFill>
                  <a:schemeClr val="dk1"/>
                </a:solidFill>
                <a:latin typeface="TT Hoves"/>
                <a:ea typeface="Arial"/>
                <a:cs typeface="Arial"/>
                <a:sym typeface="Arial"/>
              </a:rPr>
              <a:t>C</a:t>
            </a:r>
            <a:endParaRPr lang="ru-RU" sz="2000" dirty="0">
              <a:solidFill>
                <a:schemeClr val="dk1"/>
              </a:solidFill>
              <a:latin typeface="TT Hoves"/>
              <a:ea typeface="Arial"/>
              <a:cs typeface="Arial"/>
              <a:sym typeface="Arial"/>
            </a:endParaRPr>
          </a:p>
        </p:txBody>
      </p:sp>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556" y="2336431"/>
            <a:ext cx="3589020" cy="2941320"/>
          </a:xfrm>
          <a:prstGeom prst="rect">
            <a:avLst/>
          </a:prstGeom>
        </p:spPr>
      </p:pic>
    </p:spTree>
    <p:extLst>
      <p:ext uri="{BB962C8B-B14F-4D97-AF65-F5344CB8AC3E}">
        <p14:creationId xmlns:p14="http://schemas.microsoft.com/office/powerpoint/2010/main" val="29570009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39</a:t>
            </a:fld>
            <a:endParaRPr lang="ru-RU"/>
          </a:p>
        </p:txBody>
      </p:sp>
      <p:sp>
        <p:nvSpPr>
          <p:cNvPr id="8" name="Заголовок 7"/>
          <p:cNvSpPr>
            <a:spLocks noGrp="1"/>
          </p:cNvSpPr>
          <p:nvPr>
            <p:ph type="title"/>
          </p:nvPr>
        </p:nvSpPr>
        <p:spPr>
          <a:xfrm>
            <a:off x="4275416" y="1083564"/>
            <a:ext cx="4598202" cy="1097927"/>
          </a:xfrm>
        </p:spPr>
        <p:txBody>
          <a:bodyPr>
            <a:normAutofit/>
          </a:bodyPr>
          <a:lstStyle/>
          <a:p>
            <a:pPr lvl="0"/>
            <a:r>
              <a:rPr lang="en-US" sz="4000" b="1" dirty="0" smtClean="0">
                <a:solidFill>
                  <a:prstClr val="black"/>
                </a:solidFill>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VLAN Hopping</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12"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sp>
        <p:nvSpPr>
          <p:cNvPr id="5" name="TextBox 4"/>
          <p:cNvSpPr txBox="1"/>
          <p:nvPr/>
        </p:nvSpPr>
        <p:spPr>
          <a:xfrm>
            <a:off x="2064464" y="4755266"/>
            <a:ext cx="2210952" cy="400110"/>
          </a:xfrm>
          <a:prstGeom prst="rect">
            <a:avLst/>
          </a:prstGeom>
          <a:noFill/>
        </p:spPr>
        <p:txBody>
          <a:bodyPr wrap="square" rtlCol="0">
            <a:spAutoFit/>
          </a:bodyPr>
          <a:lstStyle/>
          <a:p>
            <a:r>
              <a:rPr lang="en-US" sz="2000" dirty="0">
                <a:latin typeface="TT Hoves"/>
              </a:rPr>
              <a:t>Switch Spoofing</a:t>
            </a:r>
            <a:endParaRPr lang="ru-RU" sz="2000" dirty="0">
              <a:latin typeface="TT Hoves"/>
            </a:endParaRPr>
          </a:p>
        </p:txBody>
      </p:sp>
      <p:sp>
        <p:nvSpPr>
          <p:cNvPr id="16" name="TextBox 15"/>
          <p:cNvSpPr txBox="1"/>
          <p:nvPr/>
        </p:nvSpPr>
        <p:spPr>
          <a:xfrm>
            <a:off x="7355201" y="4766989"/>
            <a:ext cx="2210831" cy="400110"/>
          </a:xfrm>
          <a:prstGeom prst="rect">
            <a:avLst/>
          </a:prstGeom>
          <a:noFill/>
        </p:spPr>
        <p:txBody>
          <a:bodyPr wrap="square" rtlCol="0">
            <a:spAutoFit/>
          </a:bodyPr>
          <a:lstStyle/>
          <a:p>
            <a:r>
              <a:rPr lang="en-US" sz="2000" dirty="0">
                <a:latin typeface="TT Hoves"/>
              </a:rPr>
              <a:t>Double Tagging</a:t>
            </a:r>
            <a:endParaRPr lang="ru-RU" sz="2000" dirty="0">
              <a:latin typeface="TT Hoves"/>
            </a:endParaRPr>
          </a:p>
        </p:txBody>
      </p:sp>
      <p:pic>
        <p:nvPicPr>
          <p:cNvPr id="11" name="Рисунок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50066" y="2584837"/>
            <a:ext cx="10058400" cy="2067187"/>
          </a:xfrm>
          <a:prstGeom prst="rect">
            <a:avLst/>
          </a:prstGeom>
        </p:spPr>
      </p:pic>
    </p:spTree>
    <p:extLst>
      <p:ext uri="{BB962C8B-B14F-4D97-AF65-F5344CB8AC3E}">
        <p14:creationId xmlns:p14="http://schemas.microsoft.com/office/powerpoint/2010/main" val="2363219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quarter" idx="15"/>
          </p:nvPr>
        </p:nvSpPr>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4" name="Заголовок 3"/>
          <p:cNvSpPr>
            <a:spLocks noGrp="1"/>
          </p:cNvSpPr>
          <p:nvPr>
            <p:ph type="title"/>
          </p:nvPr>
        </p:nvSpPr>
        <p:spPr>
          <a:xfrm>
            <a:off x="3733597" y="1010880"/>
            <a:ext cx="5425848"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Топологии сети</a:t>
            </a:r>
            <a:endParaRPr lang="ru-RU" sz="4000" b="1" dirty="0">
              <a:effectLst>
                <a:outerShdw blurRad="38100" dist="38100" dir="2700000" algn="tl">
                  <a:srgbClr val="000000">
                    <a:alpha val="43137"/>
                  </a:srgbClr>
                </a:outerShdw>
              </a:effectLst>
              <a:latin typeface="TT Hoves DemiBold"/>
            </a:endParaRPr>
          </a:p>
        </p:txBody>
      </p:sp>
      <p:sp>
        <p:nvSpPr>
          <p:cNvPr id="7" name="Текст 6"/>
          <p:cNvSpPr>
            <a:spLocks noGrp="1"/>
          </p:cNvSpPr>
          <p:nvPr>
            <p:ph type="body" sz="half" idx="16"/>
          </p:nvPr>
        </p:nvSpPr>
        <p:spPr>
          <a:xfrm>
            <a:off x="3326219" y="2322183"/>
            <a:ext cx="1454126" cy="693580"/>
          </a:xfrm>
        </p:spPr>
        <p:txBody>
          <a:bodyPr/>
          <a:lstStyle/>
          <a:p>
            <a:r>
              <a:rPr lang="ru-RU" sz="2000" dirty="0" smtClean="0">
                <a:latin typeface="TT Hoves"/>
              </a:rPr>
              <a:t>Звезда</a:t>
            </a:r>
          </a:p>
          <a:p>
            <a:endParaRPr lang="ru-RU" sz="2000" dirty="0"/>
          </a:p>
        </p:txBody>
      </p:sp>
      <p:sp>
        <p:nvSpPr>
          <p:cNvPr id="9" name="Текст 8"/>
          <p:cNvSpPr>
            <a:spLocks noGrp="1"/>
          </p:cNvSpPr>
          <p:nvPr>
            <p:ph type="body" sz="half" idx="18"/>
          </p:nvPr>
        </p:nvSpPr>
        <p:spPr>
          <a:xfrm>
            <a:off x="7394219" y="2333473"/>
            <a:ext cx="2311792" cy="693580"/>
          </a:xfrm>
        </p:spPr>
        <p:txBody>
          <a:bodyPr/>
          <a:lstStyle/>
          <a:p>
            <a:r>
              <a:rPr lang="ru-RU" sz="2000" dirty="0" smtClean="0">
                <a:latin typeface="TT Hoves"/>
              </a:rPr>
              <a:t>Двойное кольцо</a:t>
            </a:r>
            <a:endParaRPr lang="ru-RU" sz="2000" dirty="0">
              <a:latin typeface="TT Hoves"/>
            </a:endParaRPr>
          </a:p>
        </p:txBody>
      </p:sp>
      <p:sp>
        <p:nvSpPr>
          <p:cNvPr id="18"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4</a:t>
            </a:fld>
            <a:endParaRPr lang="ru-RU" dirty="0"/>
          </a:p>
        </p:txBody>
      </p:sp>
      <p:pic>
        <p:nvPicPr>
          <p:cNvPr id="10" name="Рисунок 9"/>
          <p:cNvPicPr>
            <a:picLocks noChangeAspect="1"/>
          </p:cNvPicPr>
          <p:nvPr/>
        </p:nvPicPr>
        <p:blipFill>
          <a:blip r:embed="rId3"/>
          <a:stretch>
            <a:fillRect/>
          </a:stretch>
        </p:blipFill>
        <p:spPr>
          <a:xfrm>
            <a:off x="6948720" y="2668973"/>
            <a:ext cx="3419605" cy="3020400"/>
          </a:xfrm>
          <a:prstGeom prst="rect">
            <a:avLst/>
          </a:prstGeom>
        </p:spPr>
      </p:pic>
      <p:pic>
        <p:nvPicPr>
          <p:cNvPr id="11" name="Рисунок 10"/>
          <p:cNvPicPr>
            <a:picLocks noChangeAspect="1"/>
          </p:cNvPicPr>
          <p:nvPr/>
        </p:nvPicPr>
        <p:blipFill>
          <a:blip r:embed="rId4"/>
          <a:stretch>
            <a:fillRect/>
          </a:stretch>
        </p:blipFill>
        <p:spPr>
          <a:xfrm>
            <a:off x="1669924" y="2726978"/>
            <a:ext cx="4303361" cy="2904389"/>
          </a:xfrm>
          <a:prstGeom prst="rect">
            <a:avLst/>
          </a:prstGeom>
        </p:spPr>
      </p:pic>
    </p:spTree>
    <p:extLst>
      <p:ext uri="{BB962C8B-B14F-4D97-AF65-F5344CB8AC3E}">
        <p14:creationId xmlns:p14="http://schemas.microsoft.com/office/powerpoint/2010/main" val="4172196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3B5CA0C3-2E3F-4C16-8F43-1643E3AA67E7}" type="slidenum">
              <a:rPr lang="ru-RU" smtClean="0"/>
              <a:pPr/>
              <a:t>40</a:t>
            </a:fld>
            <a:endParaRPr lang="ru-RU"/>
          </a:p>
        </p:txBody>
      </p:sp>
      <p:sp>
        <p:nvSpPr>
          <p:cNvPr id="8" name="Заголовок 7"/>
          <p:cNvSpPr>
            <a:spLocks noGrp="1"/>
          </p:cNvSpPr>
          <p:nvPr>
            <p:ph type="title"/>
          </p:nvPr>
        </p:nvSpPr>
        <p:spPr>
          <a:xfrm>
            <a:off x="4604415" y="1083564"/>
            <a:ext cx="4598202" cy="1097927"/>
          </a:xfrm>
        </p:spPr>
        <p:txBody>
          <a:bodyPr>
            <a:normAutofit/>
          </a:bodyPr>
          <a:lstStyle/>
          <a:p>
            <a:pPr lvl="0"/>
            <a:r>
              <a:rPr lang="en-US" sz="4000" b="1" dirty="0" smtClean="0">
                <a:solidFill>
                  <a:prstClr val="black"/>
                </a:solidFill>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STP attacks</a:t>
            </a:r>
            <a:endParaRPr lang="ru-RU" sz="4000" dirty="0">
              <a:effectLst>
                <a:outerShdw blurRad="38100" dist="38100" dir="2700000" algn="tl">
                  <a:srgbClr val="000000">
                    <a:alpha val="43137"/>
                  </a:srgbClr>
                </a:outerShdw>
              </a:effectLst>
              <a:latin typeface="TT Hoves DemiBold" panose="02000503030000020004" pitchFamily="2" charset="-52"/>
            </a:endParaRPr>
          </a:p>
        </p:txBody>
      </p:sp>
      <p:sp>
        <p:nvSpPr>
          <p:cNvPr id="12"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13" name="Рисунок 12"/>
          <p:cNvPicPr>
            <a:picLocks noChangeAspect="1"/>
          </p:cNvPicPr>
          <p:nvPr/>
        </p:nvPicPr>
        <p:blipFill>
          <a:blip r:embed="rId3"/>
          <a:stretch>
            <a:fillRect/>
          </a:stretch>
        </p:blipFill>
        <p:spPr>
          <a:xfrm>
            <a:off x="1026516" y="3262113"/>
            <a:ext cx="4286848" cy="1314633"/>
          </a:xfrm>
          <a:prstGeom prst="rect">
            <a:avLst/>
          </a:prstGeom>
        </p:spPr>
      </p:pic>
      <p:pic>
        <p:nvPicPr>
          <p:cNvPr id="14" name="Рисунок 13"/>
          <p:cNvPicPr>
            <a:picLocks noChangeAspect="1"/>
          </p:cNvPicPr>
          <p:nvPr/>
        </p:nvPicPr>
        <p:blipFill>
          <a:blip r:embed="rId4"/>
          <a:stretch>
            <a:fillRect/>
          </a:stretch>
        </p:blipFill>
        <p:spPr>
          <a:xfrm>
            <a:off x="6084000" y="2304000"/>
            <a:ext cx="4629796" cy="2581635"/>
          </a:xfrm>
          <a:prstGeom prst="rect">
            <a:avLst/>
          </a:prstGeom>
        </p:spPr>
      </p:pic>
      <p:sp>
        <p:nvSpPr>
          <p:cNvPr id="5" name="TextBox 4"/>
          <p:cNvSpPr txBox="1"/>
          <p:nvPr/>
        </p:nvSpPr>
        <p:spPr>
          <a:xfrm>
            <a:off x="2064464" y="5334000"/>
            <a:ext cx="2210952" cy="400110"/>
          </a:xfrm>
          <a:prstGeom prst="rect">
            <a:avLst/>
          </a:prstGeom>
          <a:noFill/>
        </p:spPr>
        <p:txBody>
          <a:bodyPr wrap="square" rtlCol="0">
            <a:spAutoFit/>
          </a:bodyPr>
          <a:lstStyle/>
          <a:p>
            <a:r>
              <a:rPr lang="ru-RU" dirty="0" smtClean="0">
                <a:latin typeface="TT Hoves" pitchFamily="50" charset="-52"/>
              </a:rPr>
              <a:t>До </a:t>
            </a:r>
            <a:r>
              <a:rPr lang="ru-RU" sz="2000" dirty="0" smtClean="0">
                <a:latin typeface="TT Hoves" pitchFamily="50" charset="-52"/>
              </a:rPr>
              <a:t>начала</a:t>
            </a:r>
            <a:r>
              <a:rPr lang="ru-RU" dirty="0" smtClean="0">
                <a:latin typeface="TT Hoves" pitchFamily="50" charset="-52"/>
              </a:rPr>
              <a:t> атаки</a:t>
            </a:r>
            <a:endParaRPr lang="ru-RU" dirty="0">
              <a:latin typeface="TT Hoves" pitchFamily="50" charset="-52"/>
            </a:endParaRPr>
          </a:p>
        </p:txBody>
      </p:sp>
      <p:sp>
        <p:nvSpPr>
          <p:cNvPr id="16" name="TextBox 15"/>
          <p:cNvSpPr txBox="1"/>
          <p:nvPr/>
        </p:nvSpPr>
        <p:spPr>
          <a:xfrm>
            <a:off x="6722154" y="5345723"/>
            <a:ext cx="3353487" cy="400110"/>
          </a:xfrm>
          <a:prstGeom prst="rect">
            <a:avLst/>
          </a:prstGeom>
          <a:noFill/>
        </p:spPr>
        <p:txBody>
          <a:bodyPr wrap="square" rtlCol="0">
            <a:spAutoFit/>
          </a:bodyPr>
          <a:lstStyle/>
          <a:p>
            <a:r>
              <a:rPr lang="ru-RU" sz="2000" dirty="0" smtClean="0">
                <a:latin typeface="TT Hoves" pitchFamily="50" charset="-52"/>
              </a:rPr>
              <a:t>После проведения атаки</a:t>
            </a:r>
            <a:endParaRPr lang="ru-RU" sz="2000" dirty="0">
              <a:latin typeface="TT Hoves" pitchFamily="50" charset="-52"/>
            </a:endParaRPr>
          </a:p>
        </p:txBody>
      </p:sp>
    </p:spTree>
    <p:extLst>
      <p:ext uri="{BB962C8B-B14F-4D97-AF65-F5344CB8AC3E}">
        <p14:creationId xmlns:p14="http://schemas.microsoft.com/office/powerpoint/2010/main" val="7248342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p:txBody>
          <a:bodyPr/>
          <a:lstStyle/>
          <a:p>
            <a:r>
              <a:rPr lang="ru-RU" dirty="0">
                <a:latin typeface="TT Hoves"/>
              </a:rPr>
              <a:t>Область сети, в которой происходит обмен широковещательными сообщениями, и устройства могут отправлять друг другу сообщения непосредственно, без участия маршрутизатора</a:t>
            </a:r>
          </a:p>
          <a:p>
            <a:endParaRPr lang="ru-RU" dirty="0"/>
          </a:p>
        </p:txBody>
      </p:sp>
      <p:sp>
        <p:nvSpPr>
          <p:cNvPr id="8" name="Заголовок 7"/>
          <p:cNvSpPr>
            <a:spLocks noGrp="1"/>
          </p:cNvSpPr>
          <p:nvPr>
            <p:ph type="title"/>
          </p:nvPr>
        </p:nvSpPr>
        <p:spPr>
          <a:xfrm>
            <a:off x="1713053" y="810228"/>
            <a:ext cx="10147797" cy="1812324"/>
          </a:xfrm>
        </p:spPr>
        <p:txBody>
          <a:bodyPr>
            <a:normAutofit/>
          </a:bodyPr>
          <a:lstStyle/>
          <a:p>
            <a:r>
              <a:rPr lang="ru-RU" b="1" dirty="0" smtClean="0">
                <a:effectLst>
                  <a:outerShdw blurRad="38100" dist="38100" dir="2700000" algn="tl">
                    <a:srgbClr val="000000">
                      <a:alpha val="43137"/>
                    </a:srgbClr>
                  </a:outerShdw>
                </a:effectLst>
                <a:latin typeface="TT Hoves DemiBold"/>
              </a:rPr>
              <a:t>Широковещательный домен</a:t>
            </a:r>
            <a:endParaRPr lang="ru-RU" dirty="0"/>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41</a:t>
            </a:fld>
            <a:endParaRPr lang="ru-RU"/>
          </a:p>
        </p:txBody>
      </p:sp>
    </p:spTree>
    <p:extLst>
      <p:ext uri="{BB962C8B-B14F-4D97-AF65-F5344CB8AC3E}">
        <p14:creationId xmlns:p14="http://schemas.microsoft.com/office/powerpoint/2010/main" val="751253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6"/>
          <p:cNvSpPr>
            <a:spLocks noGrp="1"/>
          </p:cNvSpPr>
          <p:nvPr>
            <p:ph type="sldNum" sz="quarter" idx="12"/>
          </p:nvPr>
        </p:nvSpPr>
        <p:spPr>
          <a:xfrm>
            <a:off x="9804400" y="6180989"/>
            <a:ext cx="2044896" cy="365125"/>
          </a:xfrm>
        </p:spPr>
        <p:txBody>
          <a:bodyPr/>
          <a:lstStyle/>
          <a:p>
            <a:fld id="{3B5CA0C3-2E3F-4C16-8F43-1643E3AA67E7}" type="slidenum">
              <a:rPr lang="ru-RU" smtClean="0"/>
              <a:pPr/>
              <a:t>42</a:t>
            </a:fld>
            <a:endParaRPr lang="ru-RU"/>
          </a:p>
        </p:txBody>
      </p:sp>
      <p:sp>
        <p:nvSpPr>
          <p:cNvPr id="6" name="Заголовок 7"/>
          <p:cNvSpPr>
            <a:spLocks noGrp="1"/>
          </p:cNvSpPr>
          <p:nvPr>
            <p:ph type="title"/>
          </p:nvPr>
        </p:nvSpPr>
        <p:spPr>
          <a:xfrm>
            <a:off x="2897945" y="1083564"/>
            <a:ext cx="7582485" cy="1097927"/>
          </a:xfrm>
        </p:spPr>
        <p:txBody>
          <a:bodyPr>
            <a:noAutofit/>
          </a:bodyPr>
          <a:lstStyle/>
          <a:p>
            <a:pPr lvl="0"/>
            <a:r>
              <a:rPr lang="ru-RU" sz="4000" b="1" dirty="0" smtClean="0">
                <a:solidFill>
                  <a:prstClr val="black"/>
                </a:solidFill>
                <a:effectLst>
                  <a:outerShdw blurRad="38100" dist="38100" dir="2700000" algn="tl">
                    <a:srgbClr val="000000">
                      <a:alpha val="43137"/>
                    </a:srgbClr>
                  </a:outerShdw>
                </a:effectLst>
                <a:latin typeface="TT Hoves DemiBold" panose="02000503030000020004" pitchFamily="2" charset="-52"/>
                <a:cs typeface="Arial" panose="020B0604020202020204" pitchFamily="34" charset="0"/>
              </a:rPr>
              <a:t>Широковещательный домен</a:t>
            </a:r>
            <a:endParaRPr lang="ru-RU" sz="4000" dirty="0">
              <a:effectLst>
                <a:outerShdw blurRad="38100" dist="38100" dir="2700000" algn="tl">
                  <a:srgbClr val="000000">
                    <a:alpha val="43137"/>
                  </a:srgbClr>
                </a:outerShdw>
              </a:effectLst>
            </a:endParaRPr>
          </a:p>
        </p:txBody>
      </p:sp>
      <p:sp>
        <p:nvSpPr>
          <p:cNvPr id="7" name="Текст 2"/>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a:latin typeface="TT Hoves"/>
              </a:rPr>
              <a:t>OSI.</a:t>
            </a:r>
            <a:r>
              <a:rPr lang="ru-RU" dirty="0">
                <a:latin typeface="TT Hoves"/>
              </a:rPr>
              <a:t> Канальный уровень – </a:t>
            </a:r>
            <a:r>
              <a:rPr lang="en-US" dirty="0" smtClean="0">
                <a:latin typeface="TT Hoves"/>
              </a:rPr>
              <a:t>L2</a:t>
            </a:r>
            <a:endParaRPr lang="ru-RU" dirty="0">
              <a:latin typeface="TT Hoves"/>
            </a:endParaRPr>
          </a:p>
        </p:txBody>
      </p:sp>
      <p:pic>
        <p:nvPicPr>
          <p:cNvPr id="15" name="Рисунок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587" y="2193074"/>
            <a:ext cx="8374017" cy="3070860"/>
          </a:xfrm>
          <a:prstGeom prst="rect">
            <a:avLst/>
          </a:prstGeom>
        </p:spPr>
      </p:pic>
    </p:spTree>
    <p:extLst>
      <p:ext uri="{BB962C8B-B14F-4D97-AF65-F5344CB8AC3E}">
        <p14:creationId xmlns:p14="http://schemas.microsoft.com/office/powerpoint/2010/main" val="18472777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effectLst>
                  <a:outerShdw blurRad="38100" dist="38100" dir="2700000" algn="tl">
                    <a:srgbClr val="000000">
                      <a:alpha val="43137"/>
                    </a:srgbClr>
                  </a:outerShdw>
                </a:effectLst>
                <a:latin typeface="TT Hoves DemiBold" panose="02000503030000020004" pitchFamily="2" charset="-52"/>
              </a:rPr>
              <a:t>Спасибо </a:t>
            </a:r>
            <a:br>
              <a:rPr lang="ru-RU" b="1" dirty="0">
                <a:effectLst>
                  <a:outerShdw blurRad="38100" dist="38100" dir="2700000" algn="tl">
                    <a:srgbClr val="000000">
                      <a:alpha val="43137"/>
                    </a:srgbClr>
                  </a:outerShdw>
                </a:effectLst>
                <a:latin typeface="TT Hoves DemiBold" panose="02000503030000020004" pitchFamily="2" charset="-52"/>
              </a:rPr>
            </a:br>
            <a:r>
              <a:rPr lang="ru-RU" b="1" dirty="0">
                <a:effectLst>
                  <a:outerShdw blurRad="38100" dist="38100" dir="2700000" algn="tl">
                    <a:srgbClr val="000000">
                      <a:alpha val="43137"/>
                    </a:srgbClr>
                  </a:outerShdw>
                </a:effectLst>
                <a:latin typeface="TT Hoves DemiBold" panose="02000503030000020004" pitchFamily="2" charset="-52"/>
              </a:rPr>
              <a:t>за внимание</a:t>
            </a:r>
          </a:p>
        </p:txBody>
      </p:sp>
      <p:sp>
        <p:nvSpPr>
          <p:cNvPr id="3" name="Дата 2"/>
          <p:cNvSpPr>
            <a:spLocks noGrp="1"/>
          </p:cNvSpPr>
          <p:nvPr>
            <p:ph type="dt" sz="half" idx="10"/>
          </p:nvPr>
        </p:nvSpPr>
        <p:spPr/>
        <p:txBody>
          <a:bodyPr/>
          <a:lstStyle/>
          <a:p>
            <a:fld id="{0FCAB431-1A38-4C2A-9806-AAB019ED4959}" type="datetime1">
              <a:rPr lang="ru-RU" smtClean="0"/>
              <a:t>26.04.2022</a:t>
            </a:fld>
            <a:endParaRPr lang="ru-RU" dirty="0"/>
          </a:p>
        </p:txBody>
      </p:sp>
    </p:spTree>
    <p:extLst>
      <p:ext uri="{BB962C8B-B14F-4D97-AF65-F5344CB8AC3E}">
        <p14:creationId xmlns:p14="http://schemas.microsoft.com/office/powerpoint/2010/main" val="24873729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quarter" idx="15"/>
          </p:nvPr>
        </p:nvSpPr>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4" name="Заголовок 3"/>
          <p:cNvSpPr>
            <a:spLocks noGrp="1"/>
          </p:cNvSpPr>
          <p:nvPr>
            <p:ph type="title"/>
          </p:nvPr>
        </p:nvSpPr>
        <p:spPr>
          <a:xfrm>
            <a:off x="3733597" y="1010880"/>
            <a:ext cx="5425848"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Топологии сети</a:t>
            </a:r>
            <a:endParaRPr lang="ru-RU" sz="4000" b="1" dirty="0">
              <a:effectLst>
                <a:outerShdw blurRad="38100" dist="38100" dir="2700000" algn="tl">
                  <a:srgbClr val="000000">
                    <a:alpha val="43137"/>
                  </a:srgbClr>
                </a:outerShdw>
              </a:effectLst>
              <a:latin typeface="TT Hoves DemiBold"/>
            </a:endParaRPr>
          </a:p>
        </p:txBody>
      </p:sp>
      <p:sp>
        <p:nvSpPr>
          <p:cNvPr id="7" name="Текст 6"/>
          <p:cNvSpPr>
            <a:spLocks noGrp="1"/>
          </p:cNvSpPr>
          <p:nvPr>
            <p:ph type="body" sz="half" idx="16"/>
          </p:nvPr>
        </p:nvSpPr>
        <p:spPr>
          <a:xfrm>
            <a:off x="3205368" y="2455244"/>
            <a:ext cx="1598127" cy="693580"/>
          </a:xfrm>
        </p:spPr>
        <p:txBody>
          <a:bodyPr/>
          <a:lstStyle/>
          <a:p>
            <a:r>
              <a:rPr lang="ru-RU" sz="2000" dirty="0" smtClean="0">
                <a:latin typeface="TT Hoves"/>
              </a:rPr>
              <a:t>Дерево</a:t>
            </a:r>
          </a:p>
          <a:p>
            <a:endParaRPr lang="ru-RU" sz="2000" dirty="0">
              <a:latin typeface="TT Hoves"/>
            </a:endParaRPr>
          </a:p>
        </p:txBody>
      </p:sp>
      <p:sp>
        <p:nvSpPr>
          <p:cNvPr id="9" name="Текст 8"/>
          <p:cNvSpPr>
            <a:spLocks noGrp="1"/>
          </p:cNvSpPr>
          <p:nvPr>
            <p:ph type="body" sz="half" idx="18"/>
          </p:nvPr>
        </p:nvSpPr>
        <p:spPr>
          <a:xfrm>
            <a:off x="8281368" y="2455734"/>
            <a:ext cx="1271232" cy="693580"/>
          </a:xfrm>
        </p:spPr>
        <p:txBody>
          <a:bodyPr/>
          <a:lstStyle/>
          <a:p>
            <a:r>
              <a:rPr lang="ru-RU" sz="2000" dirty="0" smtClean="0">
                <a:latin typeface="TT Hoves"/>
              </a:rPr>
              <a:t>Сетка</a:t>
            </a:r>
            <a:endParaRPr lang="ru-RU" sz="2000" dirty="0">
              <a:latin typeface="TT Hoves"/>
            </a:endParaRPr>
          </a:p>
        </p:txBody>
      </p:sp>
      <p:sp>
        <p:nvSpPr>
          <p:cNvPr id="18"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5</a:t>
            </a:fld>
            <a:endParaRPr lang="ru-RU" dirty="0"/>
          </a:p>
        </p:txBody>
      </p:sp>
      <p:pic>
        <p:nvPicPr>
          <p:cNvPr id="12" name="Рисунок 11"/>
          <p:cNvPicPr>
            <a:picLocks noChangeAspect="1"/>
          </p:cNvPicPr>
          <p:nvPr/>
        </p:nvPicPr>
        <p:blipFill>
          <a:blip r:embed="rId3"/>
          <a:stretch>
            <a:fillRect/>
          </a:stretch>
        </p:blipFill>
        <p:spPr>
          <a:xfrm>
            <a:off x="7052910" y="2802034"/>
            <a:ext cx="3387368" cy="2754276"/>
          </a:xfrm>
          <a:prstGeom prst="rect">
            <a:avLst/>
          </a:prstGeom>
        </p:spPr>
      </p:pic>
      <p:pic>
        <p:nvPicPr>
          <p:cNvPr id="13" name="Рисунок 12"/>
          <p:cNvPicPr>
            <a:picLocks noChangeAspect="1"/>
          </p:cNvPicPr>
          <p:nvPr/>
        </p:nvPicPr>
        <p:blipFill>
          <a:blip r:embed="rId4"/>
          <a:stretch>
            <a:fillRect/>
          </a:stretch>
        </p:blipFill>
        <p:spPr>
          <a:xfrm>
            <a:off x="1231498" y="2920408"/>
            <a:ext cx="5133654" cy="2517528"/>
          </a:xfrm>
          <a:prstGeom prst="rect">
            <a:avLst/>
          </a:prstGeom>
        </p:spPr>
      </p:pic>
    </p:spTree>
    <p:extLst>
      <p:ext uri="{BB962C8B-B14F-4D97-AF65-F5344CB8AC3E}">
        <p14:creationId xmlns:p14="http://schemas.microsoft.com/office/powerpoint/2010/main" val="1768312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sz="quarter" idx="15"/>
          </p:nvPr>
        </p:nvSpPr>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4" name="Заголовок 3"/>
          <p:cNvSpPr>
            <a:spLocks noGrp="1"/>
          </p:cNvSpPr>
          <p:nvPr>
            <p:ph type="title"/>
          </p:nvPr>
        </p:nvSpPr>
        <p:spPr>
          <a:xfrm>
            <a:off x="3733597" y="1010880"/>
            <a:ext cx="5425848" cy="1097927"/>
          </a:xfrm>
        </p:spPr>
        <p:txBody>
          <a:bodyPr>
            <a:normAutofit/>
          </a:bodyPr>
          <a:lstStyle/>
          <a:p>
            <a:r>
              <a:rPr lang="ru-RU" sz="4000" b="1" dirty="0" smtClean="0">
                <a:effectLst>
                  <a:outerShdw blurRad="38100" dist="38100" dir="2700000" algn="tl">
                    <a:srgbClr val="000000">
                      <a:alpha val="43137"/>
                    </a:srgbClr>
                  </a:outerShdw>
                </a:effectLst>
                <a:latin typeface="TT Hoves DemiBold"/>
              </a:rPr>
              <a:t>Топологии сети</a:t>
            </a:r>
            <a:endParaRPr lang="ru-RU" sz="4000" b="1" dirty="0">
              <a:effectLst>
                <a:outerShdw blurRad="38100" dist="38100" dir="2700000" algn="tl">
                  <a:srgbClr val="000000">
                    <a:alpha val="43137"/>
                  </a:srgbClr>
                </a:outerShdw>
              </a:effectLst>
              <a:latin typeface="TT Hoves DemiBold"/>
            </a:endParaRPr>
          </a:p>
        </p:txBody>
      </p:sp>
      <p:sp>
        <p:nvSpPr>
          <p:cNvPr id="7" name="Текст 6"/>
          <p:cNvSpPr>
            <a:spLocks noGrp="1"/>
          </p:cNvSpPr>
          <p:nvPr>
            <p:ph type="body" sz="half" idx="16"/>
          </p:nvPr>
        </p:nvSpPr>
        <p:spPr>
          <a:xfrm>
            <a:off x="2529111" y="3314540"/>
            <a:ext cx="2442129" cy="693580"/>
          </a:xfrm>
        </p:spPr>
        <p:txBody>
          <a:bodyPr/>
          <a:lstStyle/>
          <a:p>
            <a:r>
              <a:rPr lang="ru-RU" sz="2000" dirty="0" smtClean="0">
                <a:latin typeface="TT Hoves"/>
              </a:rPr>
              <a:t>Гибридная</a:t>
            </a:r>
          </a:p>
          <a:p>
            <a:endParaRPr lang="ru-RU" sz="2000" dirty="0">
              <a:latin typeface="TT Hoves"/>
            </a:endParaRPr>
          </a:p>
        </p:txBody>
      </p:sp>
      <p:sp>
        <p:nvSpPr>
          <p:cNvPr id="18" name="Номер слайда 6">
            <a:extLst>
              <a:ext uri="{FF2B5EF4-FFF2-40B4-BE49-F238E27FC236}">
                <a16:creationId xmlns:a16="http://schemas.microsoft.com/office/drawing/2014/main" xmlns="" id="{A617B8B1-A05F-4AF4-8904-920A79D599C7}"/>
              </a:ext>
            </a:extLst>
          </p:cNvPr>
          <p:cNvSpPr>
            <a:spLocks noGrp="1"/>
          </p:cNvSpPr>
          <p:nvPr>
            <p:ph type="sldNum" sz="quarter" idx="12"/>
          </p:nvPr>
        </p:nvSpPr>
        <p:spPr>
          <a:xfrm>
            <a:off x="9804400" y="6180989"/>
            <a:ext cx="2044896" cy="365125"/>
          </a:xfrm>
        </p:spPr>
        <p:txBody>
          <a:bodyPr/>
          <a:lstStyle/>
          <a:p>
            <a:fld id="{3B5CA0C3-2E3F-4C16-8F43-1643E3AA67E7}" type="slidenum">
              <a:rPr lang="ru-RU" smtClean="0"/>
              <a:pPr/>
              <a:t>6</a:t>
            </a:fld>
            <a:endParaRPr lang="ru-RU" dirty="0"/>
          </a:p>
        </p:txBody>
      </p:sp>
      <p:pic>
        <p:nvPicPr>
          <p:cNvPr id="11" name="Рисунок 10"/>
          <p:cNvPicPr>
            <a:picLocks noChangeAspect="1"/>
          </p:cNvPicPr>
          <p:nvPr/>
        </p:nvPicPr>
        <p:blipFill>
          <a:blip r:embed="rId3"/>
          <a:stretch>
            <a:fillRect/>
          </a:stretch>
        </p:blipFill>
        <p:spPr>
          <a:xfrm>
            <a:off x="4971240" y="1844040"/>
            <a:ext cx="5858651" cy="4328160"/>
          </a:xfrm>
          <a:prstGeom prst="rect">
            <a:avLst/>
          </a:prstGeom>
        </p:spPr>
      </p:pic>
    </p:spTree>
    <p:extLst>
      <p:ext uri="{BB962C8B-B14F-4D97-AF65-F5344CB8AC3E}">
        <p14:creationId xmlns:p14="http://schemas.microsoft.com/office/powerpoint/2010/main" val="42070630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7"/>
          <p:cNvSpPr>
            <a:spLocks noGrp="1"/>
          </p:cNvSpPr>
          <p:nvPr>
            <p:ph type="title"/>
          </p:nvPr>
        </p:nvSpPr>
        <p:spPr>
          <a:xfrm>
            <a:off x="1633269" y="1499956"/>
            <a:ext cx="9733071" cy="1724480"/>
          </a:xfrm>
        </p:spPr>
        <p:txBody>
          <a:bodyPr>
            <a:normAutofit/>
          </a:bodyPr>
          <a:lstStyle/>
          <a:p>
            <a:r>
              <a:rPr lang="en-US" b="1" dirty="0">
                <a:effectLst>
                  <a:outerShdw blurRad="38100" dist="38100" dir="2700000" algn="tl">
                    <a:srgbClr val="000000">
                      <a:alpha val="43137"/>
                    </a:srgbClr>
                  </a:outerShdw>
                </a:effectLst>
                <a:latin typeface="TT Hoves DemiBold"/>
              </a:rPr>
              <a:t>Spanning Tree Protocol</a:t>
            </a:r>
            <a:endParaRPr lang="ru-RU" dirty="0"/>
          </a:p>
        </p:txBody>
      </p:sp>
      <p:sp>
        <p:nvSpPr>
          <p:cNvPr id="7" name="Номер слайда 6"/>
          <p:cNvSpPr>
            <a:spLocks noGrp="1"/>
          </p:cNvSpPr>
          <p:nvPr>
            <p:ph type="sldNum" sz="quarter" idx="4294967295"/>
          </p:nvPr>
        </p:nvSpPr>
        <p:spPr>
          <a:xfrm>
            <a:off x="10147300" y="6181725"/>
            <a:ext cx="2044700" cy="365125"/>
          </a:xfrm>
        </p:spPr>
        <p:txBody>
          <a:bodyPr/>
          <a:lstStyle/>
          <a:p>
            <a:fld id="{3B5CA0C3-2E3F-4C16-8F43-1643E3AA67E7}" type="slidenum">
              <a:rPr lang="ru-RU" smtClean="0"/>
              <a:pPr/>
              <a:t>7</a:t>
            </a:fld>
            <a:endParaRPr lang="ru-RU"/>
          </a:p>
        </p:txBody>
      </p:sp>
    </p:spTree>
    <p:extLst>
      <p:ext uri="{BB962C8B-B14F-4D97-AF65-F5344CB8AC3E}">
        <p14:creationId xmlns:p14="http://schemas.microsoft.com/office/powerpoint/2010/main" val="2473993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half" idx="2"/>
          </p:nvPr>
        </p:nvSpPr>
        <p:spPr>
          <a:xfrm>
            <a:off x="5916207" y="2551459"/>
            <a:ext cx="4917696" cy="3216592"/>
          </a:xfrm>
        </p:spPr>
        <p:txBody>
          <a:bodyPr>
            <a:noAutofit/>
          </a:bodyPr>
          <a:lstStyle/>
          <a:p>
            <a:pPr algn="just">
              <a:buSzPct val="125000"/>
            </a:pPr>
            <a:r>
              <a:rPr lang="ru-RU" sz="2000" dirty="0" smtClean="0">
                <a:latin typeface="TT Hoves"/>
              </a:rPr>
              <a:t>Широковещательный шторм – всплеск широковещательных пакетов, парализующий работу сети</a:t>
            </a:r>
          </a:p>
          <a:p>
            <a:pPr algn="just">
              <a:buSzPct val="125000"/>
            </a:pPr>
            <a:r>
              <a:rPr lang="ru-RU" sz="2000" dirty="0" smtClean="0">
                <a:latin typeface="TT Hoves"/>
              </a:rPr>
              <a:t>Может возникать как результат действий злоумышленника или из-за образования петель</a:t>
            </a:r>
            <a:endParaRPr lang="ru-RU" sz="2000" dirty="0">
              <a:latin typeface="TT Hoves"/>
            </a:endParaRPr>
          </a:p>
        </p:txBody>
      </p:sp>
      <p:sp>
        <p:nvSpPr>
          <p:cNvPr id="9" name="Номер слайда 2"/>
          <p:cNvSpPr>
            <a:spLocks noGrp="1"/>
          </p:cNvSpPr>
          <p:nvPr>
            <p:ph type="sldNum" sz="quarter" idx="12"/>
          </p:nvPr>
        </p:nvSpPr>
        <p:spPr>
          <a:xfrm>
            <a:off x="9804400" y="6180989"/>
            <a:ext cx="2044896" cy="365125"/>
          </a:xfrm>
        </p:spPr>
        <p:txBody>
          <a:bodyPr/>
          <a:lstStyle/>
          <a:p>
            <a:fld id="{3B5CA0C3-2E3F-4C16-8F43-1643E3AA67E7}" type="slidenum">
              <a:rPr lang="ru-RU" smtClean="0"/>
              <a:t>8</a:t>
            </a:fld>
            <a:endParaRPr lang="ru-RU" dirty="0"/>
          </a:p>
        </p:txBody>
      </p:sp>
      <p:sp>
        <p:nvSpPr>
          <p:cNvPr id="10" name="Заголовок 5"/>
          <p:cNvSpPr>
            <a:spLocks noGrp="1"/>
          </p:cNvSpPr>
          <p:nvPr>
            <p:ph type="title"/>
          </p:nvPr>
        </p:nvSpPr>
        <p:spPr>
          <a:xfrm>
            <a:off x="5318761" y="837378"/>
            <a:ext cx="6309360" cy="1097927"/>
          </a:xfrm>
        </p:spPr>
        <p:txBody>
          <a:bodyPr>
            <a:noAutofit/>
          </a:bodyPr>
          <a:lstStyle/>
          <a:p>
            <a:pPr algn="ctr"/>
            <a:r>
              <a:rPr lang="ru-RU" sz="4000" b="1" dirty="0" smtClean="0">
                <a:effectLst>
                  <a:outerShdw blurRad="38100" dist="38100" dir="2700000" algn="tl">
                    <a:srgbClr val="000000">
                      <a:alpha val="43137"/>
                    </a:srgbClr>
                  </a:outerShdw>
                </a:effectLst>
                <a:latin typeface="TT Hoves DemiBold"/>
              </a:rPr>
              <a:t>Широковещательный шторм</a:t>
            </a:r>
            <a:endParaRPr lang="ru-RU" sz="4000" b="1" dirty="0">
              <a:effectLst>
                <a:outerShdw blurRad="38100" dist="38100" dir="2700000" algn="tl">
                  <a:srgbClr val="000000">
                    <a:alpha val="43137"/>
                  </a:srgbClr>
                </a:outerShdw>
              </a:effectLst>
              <a:latin typeface="TT Hoves DemiBold"/>
            </a:endParaRPr>
          </a:p>
        </p:txBody>
      </p:sp>
      <p:sp>
        <p:nvSpPr>
          <p:cNvPr id="15"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Tree>
    <p:extLst>
      <p:ext uri="{BB962C8B-B14F-4D97-AF65-F5344CB8AC3E}">
        <p14:creationId xmlns:p14="http://schemas.microsoft.com/office/powerpoint/2010/main" val="3623556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p:cNvSpPr>
            <a:spLocks noGrp="1"/>
          </p:cNvSpPr>
          <p:nvPr>
            <p:ph type="body" sz="half" idx="2"/>
          </p:nvPr>
        </p:nvSpPr>
        <p:spPr>
          <a:xfrm>
            <a:off x="5105980" y="2201905"/>
            <a:ext cx="6063590" cy="4130992"/>
          </a:xfrm>
        </p:spPr>
        <p:txBody>
          <a:bodyPr>
            <a:noAutofit/>
          </a:bodyPr>
          <a:lstStyle/>
          <a:p>
            <a:pPr algn="just">
              <a:buSzPct val="125000"/>
            </a:pPr>
            <a:r>
              <a:rPr lang="ru-RU" sz="2000" dirty="0" smtClean="0">
                <a:latin typeface="TT Hoves"/>
              </a:rPr>
              <a:t>Протокол связующего дерева – протокол, предназначенный для автоматического удаления циклов из топологии сети на канальном уровне в </a:t>
            </a:r>
            <a:r>
              <a:rPr lang="en-US" sz="2000" dirty="0" smtClean="0">
                <a:latin typeface="TT Hoves"/>
              </a:rPr>
              <a:t>Ethernet</a:t>
            </a:r>
            <a:r>
              <a:rPr lang="ru-RU" sz="2000" dirty="0" smtClean="0">
                <a:latin typeface="TT Hoves"/>
              </a:rPr>
              <a:t>-сетях</a:t>
            </a:r>
            <a:endParaRPr lang="en-US" sz="2000" dirty="0" smtClean="0">
              <a:latin typeface="TT Hoves"/>
            </a:endParaRPr>
          </a:p>
          <a:p>
            <a:pPr algn="just">
              <a:buSzPct val="125000"/>
            </a:pPr>
            <a:endParaRPr lang="ru-RU" sz="2000" dirty="0" smtClean="0">
              <a:latin typeface="TT Hoves"/>
            </a:endParaRPr>
          </a:p>
          <a:p>
            <a:pPr algn="just">
              <a:buSzPct val="125000"/>
            </a:pPr>
            <a:r>
              <a:rPr lang="ru-RU" sz="2000" dirty="0" smtClean="0">
                <a:latin typeface="TT Hoves"/>
              </a:rPr>
              <a:t>Позже </a:t>
            </a:r>
            <a:r>
              <a:rPr lang="ru-RU" sz="2000" dirty="0">
                <a:latin typeface="TT Hoves"/>
              </a:rPr>
              <a:t>появилось несколько новых </a:t>
            </a:r>
            <a:r>
              <a:rPr lang="ru-RU" sz="2000" dirty="0" smtClean="0">
                <a:latin typeface="TT Hoves"/>
              </a:rPr>
              <a:t>протоколов,</a:t>
            </a:r>
            <a:r>
              <a:rPr lang="en-US" sz="2000" dirty="0" smtClean="0">
                <a:latin typeface="TT Hoves"/>
              </a:rPr>
              <a:t> </a:t>
            </a:r>
            <a:r>
              <a:rPr lang="ru-RU" sz="2000" dirty="0" smtClean="0">
                <a:latin typeface="TT Hoves"/>
              </a:rPr>
              <a:t>например, RSTP</a:t>
            </a:r>
            <a:r>
              <a:rPr lang="ru-RU" sz="2000" dirty="0">
                <a:latin typeface="TT Hoves"/>
              </a:rPr>
              <a:t>, MSTP, </a:t>
            </a:r>
            <a:r>
              <a:rPr lang="ru-RU" sz="2000" dirty="0" smtClean="0">
                <a:latin typeface="TT Hoves"/>
              </a:rPr>
              <a:t>PVST, </a:t>
            </a:r>
            <a:r>
              <a:rPr lang="ru-RU" sz="2000" dirty="0">
                <a:latin typeface="TT Hoves"/>
              </a:rPr>
              <a:t>отличающихся некоторыми особенностями в алгоритме </a:t>
            </a:r>
            <a:r>
              <a:rPr lang="ru-RU" sz="2000" dirty="0" smtClean="0">
                <a:latin typeface="TT Hoves"/>
              </a:rPr>
              <a:t>работы и </a:t>
            </a:r>
            <a:r>
              <a:rPr lang="ru-RU" sz="2000" dirty="0">
                <a:latin typeface="TT Hoves"/>
              </a:rPr>
              <a:t>в </a:t>
            </a:r>
            <a:r>
              <a:rPr lang="ru-RU" sz="2000" dirty="0" smtClean="0">
                <a:latin typeface="TT Hoves"/>
              </a:rPr>
              <a:t>скорости.</a:t>
            </a:r>
            <a:endParaRPr lang="ru-RU" sz="2000" dirty="0">
              <a:latin typeface="TT Hoves"/>
            </a:endParaRPr>
          </a:p>
        </p:txBody>
      </p:sp>
      <p:sp>
        <p:nvSpPr>
          <p:cNvPr id="9" name="Номер слайда 2"/>
          <p:cNvSpPr>
            <a:spLocks noGrp="1"/>
          </p:cNvSpPr>
          <p:nvPr>
            <p:ph type="sldNum" sz="quarter" idx="12"/>
          </p:nvPr>
        </p:nvSpPr>
        <p:spPr>
          <a:xfrm>
            <a:off x="9804400" y="6180989"/>
            <a:ext cx="2044896" cy="365125"/>
          </a:xfrm>
        </p:spPr>
        <p:txBody>
          <a:bodyPr/>
          <a:lstStyle/>
          <a:p>
            <a:fld id="{3B5CA0C3-2E3F-4C16-8F43-1643E3AA67E7}" type="slidenum">
              <a:rPr lang="ru-RU" smtClean="0"/>
              <a:t>9</a:t>
            </a:fld>
            <a:endParaRPr lang="ru-RU" dirty="0"/>
          </a:p>
        </p:txBody>
      </p:sp>
      <p:sp>
        <p:nvSpPr>
          <p:cNvPr id="15" name="Текст 5"/>
          <p:cNvSpPr>
            <a:spLocks noGrp="1"/>
          </p:cNvSpPr>
          <p:nvPr>
            <p:ph type="body" sz="quarter" idx="15"/>
          </p:nvPr>
        </p:nvSpPr>
        <p:spPr>
          <a:xfrm>
            <a:off x="356685" y="334530"/>
            <a:ext cx="9447715" cy="365125"/>
          </a:xfrm>
        </p:spPr>
        <p:txBody>
          <a:bodyPr/>
          <a:lstStyle/>
          <a:p>
            <a:r>
              <a:rPr lang="ru-RU" dirty="0">
                <a:latin typeface="TT Hoves"/>
              </a:rPr>
              <a:t>Модель </a:t>
            </a:r>
            <a:r>
              <a:rPr lang="en-US" dirty="0" smtClean="0">
                <a:latin typeface="TT Hoves"/>
              </a:rPr>
              <a:t>OSI.</a:t>
            </a:r>
            <a:r>
              <a:rPr lang="ru-RU" dirty="0" smtClean="0">
                <a:latin typeface="TT Hoves"/>
              </a:rPr>
              <a:t> Канальный </a:t>
            </a:r>
            <a:r>
              <a:rPr lang="ru-RU" dirty="0">
                <a:latin typeface="TT Hoves"/>
              </a:rPr>
              <a:t>уровень – </a:t>
            </a:r>
            <a:r>
              <a:rPr lang="en-US" dirty="0">
                <a:latin typeface="TT Hoves"/>
              </a:rPr>
              <a:t>L2</a:t>
            </a:r>
            <a:endParaRPr lang="ru-RU" dirty="0">
              <a:latin typeface="TT Hoves"/>
            </a:endParaRPr>
          </a:p>
        </p:txBody>
      </p:sp>
      <p:sp>
        <p:nvSpPr>
          <p:cNvPr id="7" name="Заголовок 3">
            <a:extLst>
              <a:ext uri="{FF2B5EF4-FFF2-40B4-BE49-F238E27FC236}">
                <a16:creationId xmlns:a16="http://schemas.microsoft.com/office/drawing/2014/main" xmlns="" id="{DC5572C5-B479-43E8-9AD0-B7DA99C842BE}"/>
              </a:ext>
            </a:extLst>
          </p:cNvPr>
          <p:cNvSpPr>
            <a:spLocks noGrp="1"/>
          </p:cNvSpPr>
          <p:nvPr>
            <p:ph type="title"/>
          </p:nvPr>
        </p:nvSpPr>
        <p:spPr>
          <a:xfrm>
            <a:off x="5153890" y="791425"/>
            <a:ext cx="6093230" cy="1097927"/>
          </a:xfrm>
        </p:spPr>
        <p:txBody>
          <a:bodyPr>
            <a:normAutofit/>
          </a:bodyPr>
          <a:lstStyle/>
          <a:p>
            <a:pPr>
              <a:tabLst>
                <a:tab pos="3132138" algn="l"/>
              </a:tabLst>
            </a:pPr>
            <a:r>
              <a:rPr lang="en-US" sz="4000" b="1" dirty="0">
                <a:effectLst>
                  <a:outerShdw blurRad="38100" dist="38100" dir="2700000" algn="tl">
                    <a:srgbClr val="000000">
                      <a:alpha val="43137"/>
                    </a:srgbClr>
                  </a:outerShdw>
                </a:effectLst>
                <a:latin typeface="TT Hoves DemiBold"/>
              </a:rPr>
              <a:t>Spanning Tree Protocol</a:t>
            </a:r>
            <a:endParaRPr lang="ru-RU" sz="4000" b="1" dirty="0">
              <a:effectLst>
                <a:outerShdw blurRad="38100" dist="38100" dir="2700000" algn="tl">
                  <a:srgbClr val="000000">
                    <a:alpha val="43137"/>
                  </a:srgbClr>
                </a:outerShdw>
              </a:effectLst>
              <a:latin typeface="TT Hoves DemiBold" panose="02000503030000020004" pitchFamily="2" charset="-52"/>
            </a:endParaRPr>
          </a:p>
        </p:txBody>
      </p:sp>
    </p:spTree>
    <p:extLst>
      <p:ext uri="{BB962C8B-B14F-4D97-AF65-F5344CB8AC3E}">
        <p14:creationId xmlns:p14="http://schemas.microsoft.com/office/powerpoint/2010/main" val="2228401512"/>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Positive Technologies">
      <a:dk1>
        <a:srgbClr val="212121"/>
      </a:dk1>
      <a:lt1>
        <a:sysClr val="window" lastClr="FFFFFF"/>
      </a:lt1>
      <a:dk2>
        <a:srgbClr val="BCCBDD"/>
      </a:dk2>
      <a:lt2>
        <a:srgbClr val="D8E0EB"/>
      </a:lt2>
      <a:accent1>
        <a:srgbClr val="FF0000"/>
      </a:accent1>
      <a:accent2>
        <a:srgbClr val="6EC4EA"/>
      </a:accent2>
      <a:accent3>
        <a:srgbClr val="A67497"/>
      </a:accent3>
      <a:accent4>
        <a:srgbClr val="88D6A3"/>
      </a:accent4>
      <a:accent5>
        <a:srgbClr val="FF8780"/>
      </a:accent5>
      <a:accent6>
        <a:srgbClr val="FF4FA3"/>
      </a:accent6>
      <a:hlink>
        <a:srgbClr val="7A7A7A"/>
      </a:hlink>
      <a:folHlink>
        <a:srgbClr val="FFCCCC"/>
      </a:folHlink>
    </a:clrScheme>
    <a:fontScheme name="Positive Technologies">
      <a:majorFont>
        <a:latin typeface="Verdana Bold"/>
        <a:ea typeface=""/>
        <a:cs typeface=""/>
      </a:majorFont>
      <a:minorFont>
        <a:latin typeface="Verdan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5762</TotalTime>
  <Words>4429</Words>
  <Application>Microsoft Office PowerPoint</Application>
  <PresentationFormat>Произвольный</PresentationFormat>
  <Paragraphs>486</Paragraphs>
  <Slides>43</Slides>
  <Notes>37</Notes>
  <HiddenSlides>0</HiddenSlides>
  <MMClips>0</MMClips>
  <ScaleCrop>false</ScaleCrop>
  <HeadingPairs>
    <vt:vector size="4" baseType="variant">
      <vt:variant>
        <vt:lpstr>Тема</vt:lpstr>
      </vt:variant>
      <vt:variant>
        <vt:i4>1</vt:i4>
      </vt:variant>
      <vt:variant>
        <vt:lpstr>Заголовки слайдов</vt:lpstr>
      </vt:variant>
      <vt:variant>
        <vt:i4>43</vt:i4>
      </vt:variant>
    </vt:vector>
  </HeadingPairs>
  <TitlesOfParts>
    <vt:vector size="44" baseType="lpstr">
      <vt:lpstr>Тема Office</vt:lpstr>
      <vt:lpstr>Модель OSI. Канальный уровень – L2</vt:lpstr>
      <vt:lpstr>Топология сети</vt:lpstr>
      <vt:lpstr>Топологии сети</vt:lpstr>
      <vt:lpstr>Топологии сети</vt:lpstr>
      <vt:lpstr>Топологии сети</vt:lpstr>
      <vt:lpstr>Топологии сети</vt:lpstr>
      <vt:lpstr>Spanning Tree Protocol</vt:lpstr>
      <vt:lpstr>Широковещательный шторм</vt:lpstr>
      <vt:lpstr>Spanning Tree Protocol</vt:lpstr>
      <vt:lpstr>Spanning Tree Protocol</vt:lpstr>
      <vt:lpstr>Spanning Tree Protocol</vt:lpstr>
      <vt:lpstr>Spanning Tree Protocol</vt:lpstr>
      <vt:lpstr>Spanning Tree Protocol</vt:lpstr>
      <vt:lpstr>Алгоритм действия STP</vt:lpstr>
      <vt:lpstr>Таймеры STP</vt:lpstr>
      <vt:lpstr>Роли портов</vt:lpstr>
      <vt:lpstr>Состояния портов</vt:lpstr>
      <vt:lpstr>Презентация PowerPoint</vt:lpstr>
      <vt:lpstr>Презентация PowerPoint</vt:lpstr>
      <vt:lpstr>PVST</vt:lpstr>
      <vt:lpstr>Презентация PowerPoint</vt:lpstr>
      <vt:lpstr>Вычисления в MSTP</vt:lpstr>
      <vt:lpstr>Агрегация каналов</vt:lpstr>
      <vt:lpstr>Сегментация сети</vt:lpstr>
      <vt:lpstr>Сегментация сети</vt:lpstr>
      <vt:lpstr>Сегментация сети</vt:lpstr>
      <vt:lpstr>VLAN</vt:lpstr>
      <vt:lpstr>Port VLAN ID</vt:lpstr>
      <vt:lpstr>VLAN порты</vt:lpstr>
      <vt:lpstr>Процесс тегирования</vt:lpstr>
      <vt:lpstr>Маршрутизация между VLAN</vt:lpstr>
      <vt:lpstr>VTP</vt:lpstr>
      <vt:lpstr>GVRP и MVRP</vt:lpstr>
      <vt:lpstr>Вектора атак на канальном уровне</vt:lpstr>
      <vt:lpstr>Вектора атак на канальном уровне</vt:lpstr>
      <vt:lpstr>Презентация PowerPoint</vt:lpstr>
      <vt:lpstr>CAM table overflow</vt:lpstr>
      <vt:lpstr>ARP Spoofing</vt:lpstr>
      <vt:lpstr>VLAN Hopping</vt:lpstr>
      <vt:lpstr>STP attacks</vt:lpstr>
      <vt:lpstr>Широковещательный домен</vt:lpstr>
      <vt:lpstr>Широковещательный домен</vt:lpstr>
      <vt:lpstr>Спасибо  за внимание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Софроновы</dc:creator>
  <cp:lastModifiedBy>Анна</cp:lastModifiedBy>
  <cp:revision>187</cp:revision>
  <dcterms:created xsi:type="dcterms:W3CDTF">2021-06-05T14:52:40Z</dcterms:created>
  <dcterms:modified xsi:type="dcterms:W3CDTF">2022-04-26T12:59:58Z</dcterms:modified>
</cp:coreProperties>
</file>